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0"/>
  </p:notesMasterIdLst>
  <p:sldIdLst>
    <p:sldId id="256" r:id="rId2"/>
    <p:sldId id="257" r:id="rId3"/>
    <p:sldId id="261" r:id="rId4"/>
    <p:sldId id="262" r:id="rId5"/>
    <p:sldId id="263" r:id="rId6"/>
    <p:sldId id="264" r:id="rId7"/>
    <p:sldId id="265" r:id="rId8"/>
    <p:sldId id="266" r:id="rId9"/>
    <p:sldId id="271" r:id="rId10"/>
    <p:sldId id="275" r:id="rId11"/>
    <p:sldId id="276" r:id="rId12"/>
    <p:sldId id="277" r:id="rId13"/>
    <p:sldId id="278" r:id="rId14"/>
    <p:sldId id="273" r:id="rId15"/>
    <p:sldId id="267" r:id="rId16"/>
    <p:sldId id="279" r:id="rId17"/>
    <p:sldId id="280" r:id="rId18"/>
    <p:sldId id="274"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89160"/>
  </p:normalViewPr>
  <p:slideViewPr>
    <p:cSldViewPr snapToGrid="0" snapToObjects="1">
      <p:cViewPr varScale="1">
        <p:scale>
          <a:sx n="114" d="100"/>
          <a:sy n="114" d="100"/>
        </p:scale>
        <p:origin x="1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47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Thanks for taking the time to meet with me today. </a:t>
            </a:r>
          </a:p>
          <a:p>
            <a:pPr marL="0" marR="0" lvl="0" indent="0" algn="l" rtl="0">
              <a:spcBef>
                <a:spcPts val="0"/>
              </a:spcBef>
              <a:buClr>
                <a:schemeClr val="dk1"/>
              </a:buClr>
              <a:buSzPct val="25000"/>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a:solidFill>
                  <a:schemeClr val="dk1"/>
                </a:solidFill>
              </a:rPr>
              <a:t>This presentation is based on the conversations we’ve had with your institution and is informed by the journey we’ve gone on with thousands of higher education institution. </a:t>
            </a:r>
          </a:p>
          <a:p>
            <a:pPr marL="0" marR="0" lvl="0" indent="0" algn="l" rtl="0">
              <a:spcBef>
                <a:spcPts val="0"/>
              </a:spcBef>
              <a:buClr>
                <a:schemeClr val="dk1"/>
              </a:buClr>
              <a:buSzPct val="25000"/>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a:solidFill>
                  <a:schemeClr val="dk1"/>
                </a:solidFill>
              </a:rPr>
              <a:t>We call this journey “From Plagiarism to Academic Excellence”.</a:t>
            </a:r>
          </a:p>
        </p:txBody>
      </p:sp>
      <p:sp>
        <p:nvSpPr>
          <p:cNvPr id="91" name="Shape 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761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52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509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27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R="0" lvl="0" algn="l" rtl="0">
              <a:spcBef>
                <a:spcPts val="0"/>
              </a:spcBef>
              <a:buNone/>
            </a:pPr>
            <a:r>
              <a:rPr lang="en-US" sz="1200">
                <a:solidFill>
                  <a:schemeClr val="dk1"/>
                </a:solidFill>
              </a:rPr>
              <a:t>Thanks for your time today. I would now like to jump into a live demo and show you some of what I just talked about. </a:t>
            </a:r>
          </a:p>
          <a:p>
            <a:pPr marR="0" lvl="0" algn="l" rtl="0">
              <a:spcBef>
                <a:spcPts val="0"/>
              </a:spcBef>
              <a:buNone/>
            </a:pPr>
            <a:endParaRPr sz="1200">
              <a:solidFill>
                <a:schemeClr val="dk1"/>
              </a:solidFill>
            </a:endParaRPr>
          </a:p>
          <a:p>
            <a:pPr marR="0" lvl="0" algn="l" rtl="0">
              <a:spcBef>
                <a:spcPts val="0"/>
              </a:spcBef>
              <a:buNone/>
            </a:pPr>
            <a:r>
              <a:rPr lang="en-US" sz="1200">
                <a:solidFill>
                  <a:schemeClr val="dk1"/>
                </a:solidFill>
              </a:rPr>
              <a:t>Because we discussed some of the challenges with [fill in institutional needs/challenges] that your institution is looking for support with, I’ll be focusing on capabilities that directly address those needs.</a:t>
            </a: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099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281dc246c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281dc246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37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15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457200" marR="0" lvl="0" indent="-304800" algn="l" rtl="0">
              <a:spcBef>
                <a:spcPts val="0"/>
              </a:spcBef>
              <a:buClr>
                <a:schemeClr val="dk1"/>
              </a:buClr>
              <a:buSzPct val="100000"/>
            </a:pPr>
            <a:r>
              <a:rPr lang="en-US" sz="1200">
                <a:solidFill>
                  <a:schemeClr val="dk1"/>
                </a:solidFill>
              </a:rPr>
              <a:t>Thank you for your time today. Now, I’d like to open it up to questions.</a:t>
            </a:r>
          </a:p>
          <a:p>
            <a:pPr marL="457200" marR="0" lvl="0" indent="-304800" algn="l" rtl="0">
              <a:spcBef>
                <a:spcPts val="0"/>
              </a:spcBef>
              <a:buClr>
                <a:schemeClr val="dk1"/>
              </a:buClr>
              <a:buSzPct val="100000"/>
            </a:pPr>
            <a:r>
              <a:rPr lang="en-US" sz="1200">
                <a:solidFill>
                  <a:schemeClr val="dk1"/>
                </a:solidFill>
              </a:rPr>
              <a:t>Thanks for your time today. I would now like to jump into a demo and show you some of what I just talked about. </a:t>
            </a: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0700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spcBef>
                <a:spcPts val="0"/>
              </a:spcBef>
              <a:buClr>
                <a:schemeClr val="dk1"/>
              </a:buClr>
              <a:buSzPct val="91666"/>
              <a:buFont typeface="Arial"/>
              <a:buNone/>
            </a:pPr>
            <a:r>
              <a:rPr lang="en-US" sz="1200" dirty="0">
                <a:solidFill>
                  <a:schemeClr val="dk1"/>
                </a:solidFill>
              </a:rPr>
              <a:t>Academic integrity means a lot of things to a lot of people. Over the years, Turnitin has partnered with institutions around the country to enhance academic integrity and promote academic excellence--whatever that means to them. Some institutions come to us and ask...</a:t>
            </a:r>
          </a:p>
          <a:p>
            <a:pPr lvl="0" rtl="0">
              <a:spcBef>
                <a:spcPts val="0"/>
              </a:spcBef>
              <a:buClr>
                <a:schemeClr val="dk1"/>
              </a:buClr>
              <a:buSzPct val="91666"/>
              <a:buFont typeface="Arial"/>
              <a:buNone/>
            </a:pPr>
            <a:endParaRPr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 start to get a handle on academic integrity?</a:t>
            </a:r>
          </a:p>
          <a:p>
            <a:pPr lvl="0" rtl="0">
              <a:spcBef>
                <a:spcPts val="0"/>
              </a:spcBef>
              <a:buClr>
                <a:schemeClr val="dk1"/>
              </a:buClr>
              <a:buSzPct val="91666"/>
              <a:buFont typeface="Arial"/>
              <a:buNone/>
            </a:pPr>
            <a:r>
              <a:rPr lang="en-US" sz="1200" dirty="0">
                <a:solidFill>
                  <a:schemeClr val="dk1"/>
                </a:solidFill>
              </a:rPr>
              <a:t>… leverage technology to help us identify potential academic dishonesty?</a:t>
            </a:r>
          </a:p>
          <a:p>
            <a:pPr lvl="0" rtl="0">
              <a:spcBef>
                <a:spcPts val="0"/>
              </a:spcBef>
              <a:buClr>
                <a:schemeClr val="dk1"/>
              </a:buClr>
              <a:buSzPct val="91666"/>
              <a:buFont typeface="Arial"/>
              <a:buNone/>
            </a:pPr>
            <a:r>
              <a:rPr lang="en-US" sz="1200" dirty="0">
                <a:solidFill>
                  <a:schemeClr val="dk1"/>
                </a:solidFill>
              </a:rPr>
              <a:t>… effectively manage academic misconduct cases?</a:t>
            </a:r>
          </a:p>
          <a:p>
            <a:pPr lvl="0" rtl="0">
              <a:spcBef>
                <a:spcPts val="0"/>
              </a:spcBef>
              <a:buClr>
                <a:schemeClr val="dk1"/>
              </a:buClr>
              <a:buSzPct val="91666"/>
              <a:buFont typeface="Arial"/>
              <a:buNone/>
            </a:pPr>
            <a:r>
              <a:rPr lang="en-US" sz="1200" dirty="0">
                <a:solidFill>
                  <a:schemeClr val="dk1"/>
                </a:solidFill>
              </a:rPr>
              <a:t>... implement a plagiarism prevention solution to manage risks </a:t>
            </a:r>
            <a:r>
              <a:rPr lang="en-US" sz="1200" dirty="0" err="1">
                <a:solidFill>
                  <a:schemeClr val="dk1"/>
                </a:solidFill>
              </a:rPr>
              <a:t>campuswide</a:t>
            </a:r>
            <a:r>
              <a:rPr lang="en-US" sz="1200" dirty="0">
                <a:solidFill>
                  <a:schemeClr val="dk1"/>
                </a:solidFill>
              </a:rPr>
              <a:t>?</a:t>
            </a:r>
          </a:p>
          <a:p>
            <a:pPr lvl="0" rtl="0">
              <a:spcBef>
                <a:spcPts val="0"/>
              </a:spcBef>
              <a:buClr>
                <a:schemeClr val="dk1"/>
              </a:buClr>
              <a:buSzPct val="91666"/>
              <a:buFont typeface="Arial"/>
              <a:buNone/>
            </a:pPr>
            <a:r>
              <a:rPr lang="en-US" sz="1200" dirty="0">
                <a:solidFill>
                  <a:schemeClr val="dk1"/>
                </a:solidFill>
              </a:rPr>
              <a:t>… help instructors build students’ original writing and research skills?</a:t>
            </a:r>
          </a:p>
          <a:p>
            <a:pPr lvl="0" rtl="0">
              <a:spcBef>
                <a:spcPts val="0"/>
              </a:spcBef>
              <a:buClr>
                <a:schemeClr val="dk1"/>
              </a:buClr>
              <a:buSzPct val="91666"/>
              <a:buFont typeface="Arial"/>
              <a:buNone/>
            </a:pPr>
            <a:r>
              <a:rPr lang="en-US" sz="1200" dirty="0">
                <a:solidFill>
                  <a:schemeClr val="dk1"/>
                </a:solidFill>
              </a:rPr>
              <a:t>… build and sustain a culture of academic integrity and excellence?</a:t>
            </a:r>
          </a:p>
          <a:p>
            <a:pPr lvl="0">
              <a:spcBef>
                <a:spcPts val="0"/>
              </a:spcBef>
              <a:buClr>
                <a:schemeClr val="dk1"/>
              </a:buClr>
              <a:buSzPct val="91666"/>
              <a:buFont typeface="Arial"/>
              <a:buNone/>
            </a:pPr>
            <a:endParaRPr sz="1200" dirty="0">
              <a:solidFill>
                <a:schemeClr val="dk1"/>
              </a:solidFill>
            </a:endParaRPr>
          </a:p>
          <a:p>
            <a:pPr lvl="0">
              <a:spcBef>
                <a:spcPts val="0"/>
              </a:spcBef>
              <a:buClr>
                <a:schemeClr val="dk1"/>
              </a:buClr>
              <a:buSzPct val="91666"/>
              <a:buFont typeface="Arial"/>
              <a:buNone/>
            </a:pPr>
            <a:r>
              <a:rPr lang="en-US" sz="1200" dirty="0">
                <a:solidFill>
                  <a:schemeClr val="dk1"/>
                </a:solidFill>
              </a:rPr>
              <a:t>Today, we’re here to discuss does it mean to you, and how can we help?</a:t>
            </a:r>
          </a:p>
          <a:p>
            <a:pPr lvl="0">
              <a:spcBef>
                <a:spcPts val="0"/>
              </a:spcBef>
              <a:buClr>
                <a:schemeClr val="dk1"/>
              </a:buClr>
              <a:buSzPct val="91666"/>
              <a:buFont typeface="Arial"/>
              <a:buNone/>
            </a:pPr>
            <a:endParaRPr sz="1200" dirty="0">
              <a:solidFill>
                <a:schemeClr val="dk1"/>
              </a:solidFill>
            </a:endParaRPr>
          </a:p>
          <a:p>
            <a:pPr lvl="0">
              <a:spcBef>
                <a:spcPts val="0"/>
              </a:spcBef>
              <a:buClr>
                <a:schemeClr val="dk1"/>
              </a:buClr>
              <a:buSzPct val="91666"/>
              <a:buFont typeface="Arial"/>
              <a:buNone/>
            </a:pPr>
            <a:r>
              <a:rPr lang="en-US" sz="1200" dirty="0">
                <a:solidFill>
                  <a:schemeClr val="dk1"/>
                </a:solidFill>
              </a:rPr>
              <a:t>[Focus on the perspective of the customer and the possible issues they may be encountering, regarding academic integrity.</a:t>
            </a:r>
          </a:p>
          <a:p>
            <a:pPr lvl="0">
              <a:spcBef>
                <a:spcPts val="0"/>
              </a:spcBef>
              <a:buClr>
                <a:schemeClr val="dk1"/>
              </a:buClr>
              <a:buSzPct val="91666"/>
              <a:buFont typeface="Arial"/>
              <a:buNone/>
            </a:pPr>
            <a:r>
              <a:rPr lang="en-US" sz="1200" dirty="0">
                <a:solidFill>
                  <a:schemeClr val="dk1"/>
                </a:solidFill>
              </a:rPr>
              <a:t>Move quickly from us to the customer; move quickly from an emphasis on plagiarism to an emphasis on academic excellence.</a:t>
            </a:r>
          </a:p>
          <a:p>
            <a:pPr lvl="0">
              <a:spcBef>
                <a:spcPts val="0"/>
              </a:spcBef>
              <a:buClr>
                <a:schemeClr val="dk1"/>
              </a:buClr>
              <a:buSzPct val="91666"/>
              <a:buFont typeface="Arial"/>
              <a:buNone/>
            </a:pPr>
            <a:endParaRPr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Present this as the range of what we do; wherever your institution may be on this journey, we can help.]</a:t>
            </a: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85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lnSpc>
                <a:spcPct val="115000"/>
              </a:lnSpc>
              <a:spcBef>
                <a:spcPts val="0"/>
              </a:spcBef>
              <a:spcAft>
                <a:spcPts val="0"/>
              </a:spcAft>
              <a:buNone/>
            </a:pPr>
            <a:r>
              <a:rPr lang="en-US" sz="1200" dirty="0">
                <a:solidFill>
                  <a:schemeClr val="dk1"/>
                </a:solidFill>
              </a:rPr>
              <a:t>What we’ve learned working with institutions for close to two decades is that plagiarism isn’t just a cheating issue. Instead it is a symptom of other challenges students have as they begin writing at the college level. </a:t>
            </a:r>
          </a:p>
          <a:p>
            <a:pPr lvl="0" rtl="0">
              <a:lnSpc>
                <a:spcPct val="115000"/>
              </a:lnSpc>
              <a:spcBef>
                <a:spcPts val="0"/>
              </a:spcBef>
              <a:buClr>
                <a:schemeClr val="dk1"/>
              </a:buClr>
              <a:buSzPct val="91666"/>
              <a:buFont typeface="Arial"/>
              <a:buNone/>
            </a:pPr>
            <a:endParaRPr sz="1200" dirty="0">
              <a:solidFill>
                <a:schemeClr val="dk1"/>
              </a:solidFill>
            </a:endParaRPr>
          </a:p>
          <a:p>
            <a:pPr lvl="0" rtl="0">
              <a:lnSpc>
                <a:spcPct val="115000"/>
              </a:lnSpc>
              <a:spcBef>
                <a:spcPts val="0"/>
              </a:spcBef>
              <a:buClr>
                <a:schemeClr val="dk1"/>
              </a:buClr>
              <a:buSzPct val="91666"/>
              <a:buFont typeface="Arial"/>
              <a:buNone/>
            </a:pPr>
            <a:r>
              <a:rPr lang="en-US" sz="1200" dirty="0">
                <a:solidFill>
                  <a:schemeClr val="dk1"/>
                </a:solidFill>
              </a:rPr>
              <a:t>Starting at the top and moving clockwise, some of the skills issues plagiarism reveals include: </a:t>
            </a:r>
          </a:p>
          <a:p>
            <a:pPr marL="457200" lvl="0" indent="-304800" rtl="0">
              <a:lnSpc>
                <a:spcPct val="115000"/>
              </a:lnSpc>
              <a:spcBef>
                <a:spcPts val="0"/>
              </a:spcBef>
              <a:buClr>
                <a:schemeClr val="dk1"/>
              </a:buClr>
              <a:buSzPct val="100000"/>
              <a:buChar char="●"/>
            </a:pPr>
            <a:r>
              <a:rPr lang="en-US" sz="1200" b="1" dirty="0">
                <a:solidFill>
                  <a:schemeClr val="dk1"/>
                </a:solidFill>
              </a:rPr>
              <a:t>Time management skills</a:t>
            </a:r>
            <a:r>
              <a:rPr lang="en-US" sz="1200" dirty="0">
                <a:solidFill>
                  <a:schemeClr val="dk1"/>
                </a:solidFill>
              </a:rPr>
              <a:t>: avoiding needs to rush and take shortcuts</a:t>
            </a:r>
          </a:p>
          <a:p>
            <a:pPr marL="457200" lvl="0" indent="-304800" rtl="0">
              <a:lnSpc>
                <a:spcPct val="115000"/>
              </a:lnSpc>
              <a:spcBef>
                <a:spcPts val="0"/>
              </a:spcBef>
              <a:buClr>
                <a:schemeClr val="dk1"/>
              </a:buClr>
              <a:buSzPct val="100000"/>
              <a:buChar char="●"/>
            </a:pPr>
            <a:r>
              <a:rPr lang="en-US" sz="1200" b="1" dirty="0">
                <a:solidFill>
                  <a:schemeClr val="dk1"/>
                </a:solidFill>
              </a:rPr>
              <a:t>Nontraditional students</a:t>
            </a:r>
            <a:r>
              <a:rPr lang="en-US" sz="1200" dirty="0">
                <a:solidFill>
                  <a:schemeClr val="dk1"/>
                </a:solidFill>
              </a:rPr>
              <a:t> (e.g. ppl returning to school; balancing a job/family with education, veterans) </a:t>
            </a:r>
          </a:p>
          <a:p>
            <a:pPr marL="457200" lvl="0" indent="-304800" rtl="0">
              <a:lnSpc>
                <a:spcPct val="115000"/>
              </a:lnSpc>
              <a:spcBef>
                <a:spcPts val="0"/>
              </a:spcBef>
              <a:buClr>
                <a:schemeClr val="dk1"/>
              </a:buClr>
              <a:buSzPct val="100000"/>
              <a:buChar char="●"/>
            </a:pPr>
            <a:r>
              <a:rPr lang="en-US" sz="1200" dirty="0">
                <a:solidFill>
                  <a:schemeClr val="dk1"/>
                </a:solidFill>
              </a:rPr>
              <a:t>Understanding </a:t>
            </a:r>
            <a:r>
              <a:rPr lang="en-US" sz="1200" b="1" dirty="0">
                <a:solidFill>
                  <a:schemeClr val="dk1"/>
                </a:solidFill>
              </a:rPr>
              <a:t>citation</a:t>
            </a:r>
            <a:r>
              <a:rPr lang="en-US" sz="1200" dirty="0">
                <a:solidFill>
                  <a:schemeClr val="dk1"/>
                </a:solidFill>
              </a:rPr>
              <a:t> - and why we attribute</a:t>
            </a:r>
          </a:p>
          <a:p>
            <a:pPr marL="457200" lvl="0" indent="-304800" rtl="0">
              <a:lnSpc>
                <a:spcPct val="115000"/>
              </a:lnSpc>
              <a:spcBef>
                <a:spcPts val="0"/>
              </a:spcBef>
              <a:buClr>
                <a:schemeClr val="dk1"/>
              </a:buClr>
              <a:buSzPct val="100000"/>
              <a:buChar char="●"/>
            </a:pPr>
            <a:r>
              <a:rPr lang="en-US" sz="1200" dirty="0">
                <a:solidFill>
                  <a:schemeClr val="dk1"/>
                </a:solidFill>
              </a:rPr>
              <a:t>Understanding how to summarize ideas in original language (</a:t>
            </a:r>
            <a:r>
              <a:rPr lang="en-US" sz="1200" b="1" dirty="0">
                <a:solidFill>
                  <a:schemeClr val="dk1"/>
                </a:solidFill>
              </a:rPr>
              <a:t>paraphrasing)</a:t>
            </a:r>
            <a:r>
              <a:rPr lang="en-US" sz="1200" dirty="0">
                <a:solidFill>
                  <a:schemeClr val="dk1"/>
                </a:solidFill>
              </a:rPr>
              <a:t> </a:t>
            </a:r>
          </a:p>
          <a:p>
            <a:pPr marL="457200" lvl="0" indent="-304800" rtl="0">
              <a:lnSpc>
                <a:spcPct val="115000"/>
              </a:lnSpc>
              <a:spcBef>
                <a:spcPts val="0"/>
              </a:spcBef>
              <a:buClr>
                <a:schemeClr val="dk1"/>
              </a:buClr>
              <a:buSzPct val="100000"/>
              <a:buChar char="●"/>
            </a:pPr>
            <a:r>
              <a:rPr lang="en-US" sz="1200" dirty="0">
                <a:solidFill>
                  <a:schemeClr val="dk1"/>
                </a:solidFill>
              </a:rPr>
              <a:t>Knowing how to express thoughts and ideas in a convincing manner </a:t>
            </a:r>
            <a:r>
              <a:rPr lang="en-US" sz="1200" b="1" dirty="0">
                <a:solidFill>
                  <a:schemeClr val="dk1"/>
                </a:solidFill>
              </a:rPr>
              <a:t>(argumentation)</a:t>
            </a:r>
          </a:p>
          <a:p>
            <a:pPr marL="457200" lvl="0" indent="-304800" rtl="0">
              <a:lnSpc>
                <a:spcPct val="115000"/>
              </a:lnSpc>
              <a:spcBef>
                <a:spcPts val="0"/>
              </a:spcBef>
              <a:buClr>
                <a:schemeClr val="dk1"/>
              </a:buClr>
              <a:buSzPct val="100000"/>
              <a:buChar char="●"/>
            </a:pPr>
            <a:r>
              <a:rPr lang="en-US" sz="1200" dirty="0">
                <a:solidFill>
                  <a:schemeClr val="dk1"/>
                </a:solidFill>
              </a:rPr>
              <a:t>Having the </a:t>
            </a:r>
            <a:r>
              <a:rPr lang="en-US" sz="1200" b="1" dirty="0">
                <a:solidFill>
                  <a:schemeClr val="dk1"/>
                </a:solidFill>
              </a:rPr>
              <a:t>critical thinking </a:t>
            </a:r>
            <a:r>
              <a:rPr lang="en-US" sz="1200" dirty="0">
                <a:solidFill>
                  <a:schemeClr val="dk1"/>
                </a:solidFill>
              </a:rPr>
              <a:t>skills to produce original ideas</a:t>
            </a:r>
          </a:p>
          <a:p>
            <a:pPr marL="457200" lvl="0" indent="-304800" rtl="0">
              <a:lnSpc>
                <a:spcPct val="115000"/>
              </a:lnSpc>
              <a:spcBef>
                <a:spcPts val="0"/>
              </a:spcBef>
              <a:buClr>
                <a:schemeClr val="dk1"/>
              </a:buClr>
              <a:buSzPct val="100000"/>
              <a:buChar char="●"/>
            </a:pPr>
            <a:r>
              <a:rPr lang="en-US" sz="1200" dirty="0">
                <a:solidFill>
                  <a:schemeClr val="dk1"/>
                </a:solidFill>
              </a:rPr>
              <a:t>Knowing how to write in one’s own </a:t>
            </a:r>
            <a:r>
              <a:rPr lang="en-US" sz="1200" b="1" dirty="0">
                <a:solidFill>
                  <a:schemeClr val="dk1"/>
                </a:solidFill>
              </a:rPr>
              <a:t>voice</a:t>
            </a:r>
          </a:p>
          <a:p>
            <a:pPr marL="457200" lvl="0" indent="-304800" rtl="0">
              <a:lnSpc>
                <a:spcPct val="115000"/>
              </a:lnSpc>
              <a:spcBef>
                <a:spcPts val="0"/>
              </a:spcBef>
              <a:buClr>
                <a:schemeClr val="dk1"/>
              </a:buClr>
              <a:buSzPct val="100000"/>
              <a:buChar char="●"/>
            </a:pPr>
            <a:r>
              <a:rPr lang="en-US" sz="1200" dirty="0">
                <a:solidFill>
                  <a:schemeClr val="dk1"/>
                </a:solidFill>
              </a:rPr>
              <a:t>Knowledge of </a:t>
            </a:r>
            <a:r>
              <a:rPr lang="en-US" sz="1200" b="1" dirty="0">
                <a:solidFill>
                  <a:schemeClr val="dk1"/>
                </a:solidFill>
              </a:rPr>
              <a:t>grammar</a:t>
            </a:r>
            <a:r>
              <a:rPr lang="en-US" sz="1200" dirty="0">
                <a:solidFill>
                  <a:schemeClr val="dk1"/>
                </a:solidFill>
              </a:rPr>
              <a:t> </a:t>
            </a:r>
            <a:r>
              <a:rPr lang="en-US" sz="1200" b="1" dirty="0">
                <a:solidFill>
                  <a:schemeClr val="dk1"/>
                </a:solidFill>
              </a:rPr>
              <a:t>rules and vocabulary</a:t>
            </a:r>
          </a:p>
          <a:p>
            <a:pPr marL="457200" lvl="0" indent="-304800" rtl="0">
              <a:lnSpc>
                <a:spcPct val="115000"/>
              </a:lnSpc>
              <a:spcBef>
                <a:spcPts val="0"/>
              </a:spcBef>
              <a:buClr>
                <a:schemeClr val="dk1"/>
              </a:buClr>
              <a:buSzPct val="100000"/>
              <a:buChar char="●"/>
            </a:pPr>
            <a:r>
              <a:rPr lang="en-US" sz="1200" dirty="0">
                <a:solidFill>
                  <a:schemeClr val="dk1"/>
                </a:solidFill>
              </a:rPr>
              <a:t>Comfort with the English language </a:t>
            </a:r>
            <a:r>
              <a:rPr lang="en-US" sz="1200" b="1" dirty="0">
                <a:solidFill>
                  <a:schemeClr val="dk1"/>
                </a:solidFill>
              </a:rPr>
              <a:t>(English Proficiency)</a:t>
            </a:r>
          </a:p>
          <a:p>
            <a:pPr marL="457200" lvl="0" indent="-304800" rtl="0">
              <a:lnSpc>
                <a:spcPct val="115000"/>
              </a:lnSpc>
              <a:spcBef>
                <a:spcPts val="0"/>
              </a:spcBef>
              <a:buClr>
                <a:schemeClr val="dk1"/>
              </a:buClr>
              <a:buSzPct val="100000"/>
              <a:buChar char="●"/>
            </a:pPr>
            <a:r>
              <a:rPr lang="en-US" sz="1200" dirty="0">
                <a:solidFill>
                  <a:schemeClr val="dk1"/>
                </a:solidFill>
              </a:rPr>
              <a:t>Understanding </a:t>
            </a:r>
            <a:r>
              <a:rPr lang="en-US" sz="1200" b="1" dirty="0">
                <a:solidFill>
                  <a:schemeClr val="dk1"/>
                </a:solidFill>
              </a:rPr>
              <a:t>norms for appropriate collaboration</a:t>
            </a:r>
          </a:p>
          <a:p>
            <a:pPr lvl="0" rtl="0">
              <a:lnSpc>
                <a:spcPct val="115000"/>
              </a:lnSpc>
              <a:spcBef>
                <a:spcPts val="0"/>
              </a:spcBef>
              <a:buNone/>
            </a:pPr>
            <a:endParaRPr sz="1200" dirty="0">
              <a:solidFill>
                <a:schemeClr val="dk1"/>
              </a:solidFill>
            </a:endParaRPr>
          </a:p>
          <a:p>
            <a:pPr marR="0" lvl="0" algn="l" rtl="0">
              <a:lnSpc>
                <a:spcPct val="115000"/>
              </a:lnSpc>
              <a:spcBef>
                <a:spcPts val="0"/>
              </a:spcBef>
              <a:spcAft>
                <a:spcPts val="0"/>
              </a:spcAft>
              <a:buClr>
                <a:schemeClr val="dk1"/>
              </a:buClr>
              <a:buSzPct val="91666"/>
              <a:buFont typeface="Arial"/>
              <a:buNone/>
            </a:pPr>
            <a:r>
              <a:rPr lang="en-US" sz="1200" dirty="0">
                <a:solidFill>
                  <a:schemeClr val="dk1"/>
                </a:solidFill>
              </a:rPr>
              <a:t>Strong college-level writing skills impact students’ futures – and institutions’ reputations.</a:t>
            </a:r>
          </a:p>
          <a:p>
            <a:pPr marR="0" lvl="0" algn="l" rtl="0">
              <a:lnSpc>
                <a:spcPct val="115000"/>
              </a:lnSpc>
              <a:spcBef>
                <a:spcPts val="0"/>
              </a:spcBef>
              <a:spcAft>
                <a:spcPts val="0"/>
              </a:spcAft>
              <a:buClr>
                <a:schemeClr val="dk1"/>
              </a:buClr>
              <a:buSzPct val="91666"/>
              <a:buFont typeface="Arial"/>
              <a:buNone/>
            </a:pPr>
            <a:endParaRPr sz="1200" dirty="0">
              <a:solidFill>
                <a:schemeClr val="dk1"/>
              </a:solidFill>
            </a:endParaRPr>
          </a:p>
          <a:p>
            <a:pPr marR="0" lvl="0" algn="l" rtl="0">
              <a:lnSpc>
                <a:spcPct val="115000"/>
              </a:lnSpc>
              <a:spcBef>
                <a:spcPts val="0"/>
              </a:spcBef>
              <a:spcAft>
                <a:spcPts val="0"/>
              </a:spcAft>
              <a:buNone/>
            </a:pPr>
            <a:endParaRPr sz="1200" dirty="0">
              <a:solidFill>
                <a:schemeClr val="dk1"/>
              </a:solidFill>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8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lnSpc>
                <a:spcPct val="115000"/>
              </a:lnSpc>
              <a:spcBef>
                <a:spcPts val="0"/>
              </a:spcBef>
              <a:spcAft>
                <a:spcPts val="0"/>
              </a:spcAft>
              <a:buNone/>
            </a:pPr>
            <a:r>
              <a:rPr lang="en-US" sz="1200"/>
              <a:t>So to summarize: Plagiarism isn’t just a cheating issue - it reveals a fundamental writing skills gap that has consequences for your students’ future, and therefore for your institution’s reputation.</a:t>
            </a:r>
            <a:br>
              <a:rPr lang="en-US" sz="1200"/>
            </a:br>
            <a:br>
              <a:rPr lang="en-US" sz="1200"/>
            </a:br>
            <a:r>
              <a:rPr lang="en-US" sz="1200"/>
              <a:t>Studies support the importance of writing in being among the strongest predictors of college success-- almost on par or just as high in predictability as high school grades.</a:t>
            </a:r>
            <a:br>
              <a:rPr lang="en-US" sz="1200"/>
            </a:br>
            <a:br>
              <a:rPr lang="en-US" sz="1200"/>
            </a:br>
            <a:r>
              <a:rPr lang="en-US" sz="1200"/>
              <a:t>A report by the University of Georgia found that the SAT® Writing Essay results were the single, strongest predictor of future college success of the factors they studied. Cornwell, C., Mustard, D. and Van Parys, J. (2009). The New SAT® and Academic Performance in the First Year of College. University of Georgia.</a:t>
            </a:r>
            <a:br>
              <a:rPr lang="en-US" sz="1200"/>
            </a:br>
            <a:br>
              <a:rPr lang="en-US" sz="1200"/>
            </a:br>
            <a:r>
              <a:rPr lang="en-US" sz="1200"/>
              <a:t>Also: A report from UC Berkeley found that the SAT II Writing Test was the most effective predictor of college success, after high school grades. Geiser, S. and Santelices, M.V. (2007). Validity of High-School Grades in Predicting Student Success Beyond the Freshman Year: High-School</a:t>
            </a:r>
            <a:br>
              <a:rPr lang="en-US" sz="1200"/>
            </a:br>
            <a:r>
              <a:rPr lang="en-US" sz="1200"/>
              <a:t>Record vs. Standardized Tests as Indicators of Four-Year College Outcomes. Research and Occasional Paper Series: California Studies in Higher</a:t>
            </a:r>
            <a:br>
              <a:rPr lang="en-US" sz="1200"/>
            </a:br>
            <a:r>
              <a:rPr lang="en-US" sz="1200"/>
              <a:t>Education: 6.07.</a:t>
            </a: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14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So we’ll begin today by taking a look at Turnitin’s flagship product, Turnitin Feedback Studio. </a:t>
            </a:r>
          </a:p>
          <a:p>
            <a:pPr marL="0" marR="0" lvl="0" indent="0" algn="l" rtl="0">
              <a:spcBef>
                <a:spcPts val="0"/>
              </a:spcBef>
              <a:buClr>
                <a:schemeClr val="dk1"/>
              </a:buClr>
              <a:buSzPct val="25000"/>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a:solidFill>
                  <a:srgbClr val="333333"/>
                </a:solidFill>
              </a:rPr>
              <a:t>Feedback Studio isn’t just about plagiarism though it will help to protect your institution's reputation. </a:t>
            </a:r>
          </a:p>
          <a:p>
            <a:pPr marL="0" marR="0" lvl="0" indent="0" algn="l" rtl="0">
              <a:spcBef>
                <a:spcPts val="0"/>
              </a:spcBef>
              <a:buClr>
                <a:schemeClr val="dk1"/>
              </a:buClr>
              <a:buSzPct val="25000"/>
              <a:buFont typeface="Arial"/>
              <a:buNone/>
            </a:pPr>
            <a:endParaRPr sz="1200">
              <a:solidFill>
                <a:srgbClr val="333333"/>
              </a:solidFill>
            </a:endParaRPr>
          </a:p>
          <a:p>
            <a:pPr marL="0" marR="0" lvl="0" indent="0" algn="l" rtl="0">
              <a:spcBef>
                <a:spcPts val="0"/>
              </a:spcBef>
              <a:buClr>
                <a:schemeClr val="dk1"/>
              </a:buClr>
              <a:buSzPct val="25000"/>
              <a:buFont typeface="Arial"/>
              <a:buNone/>
            </a:pPr>
            <a:r>
              <a:rPr lang="en-US" sz="1200">
                <a:solidFill>
                  <a:srgbClr val="333333"/>
                </a:solidFill>
              </a:rPr>
              <a:t>Turnitin Feedback Studio also helps institutions raise academic and institutional success to a whole new level.</a:t>
            </a: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880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lnSpc>
                <a:spcPct val="115000"/>
              </a:lnSpc>
              <a:spcBef>
                <a:spcPts val="0"/>
              </a:spcBef>
              <a:buNone/>
            </a:pPr>
            <a:r>
              <a:rPr lang="en-US" sz="1200" dirty="0">
                <a:solidFill>
                  <a:schemeClr val="dk1"/>
                </a:solidFill>
              </a:rPr>
              <a:t>How does Turnitin Feedback Studio address plagiarism and the underlying skills gap?</a:t>
            </a:r>
          </a:p>
          <a:p>
            <a:pPr lvl="0" rtl="0">
              <a:lnSpc>
                <a:spcPct val="115000"/>
              </a:lnSpc>
              <a:spcBef>
                <a:spcPts val="0"/>
              </a:spcBef>
              <a:buNone/>
            </a:pPr>
            <a:endParaRPr sz="1200" dirty="0">
              <a:solidFill>
                <a:schemeClr val="dk1"/>
              </a:solidFill>
            </a:endParaRPr>
          </a:p>
          <a:p>
            <a:pPr lvl="0" rtl="0">
              <a:lnSpc>
                <a:spcPct val="115000"/>
              </a:lnSpc>
              <a:spcBef>
                <a:spcPts val="0"/>
              </a:spcBef>
              <a:buNone/>
            </a:pPr>
            <a:r>
              <a:rPr lang="en-US" sz="1200" dirty="0">
                <a:solidFill>
                  <a:schemeClr val="dk1"/>
                </a:solidFill>
              </a:rPr>
              <a:t>Turnitin Feedback Studio helps colleges and universities take an Institutional approach to preventing plagiarism through by both reducing risk to your institution and improving student writing skills.</a:t>
            </a:r>
          </a:p>
          <a:p>
            <a:pPr lvl="0" rtl="0">
              <a:lnSpc>
                <a:spcPct val="115000"/>
              </a:lnSpc>
              <a:spcBef>
                <a:spcPts val="0"/>
              </a:spcBef>
              <a:buNone/>
            </a:pPr>
            <a:endParaRPr sz="1200" dirty="0">
              <a:solidFill>
                <a:schemeClr val="dk1"/>
              </a:solidFill>
            </a:endParaRPr>
          </a:p>
          <a:p>
            <a:pPr lvl="0" rtl="0">
              <a:lnSpc>
                <a:spcPct val="115000"/>
              </a:lnSpc>
              <a:spcBef>
                <a:spcPts val="0"/>
              </a:spcBef>
              <a:buNone/>
            </a:pPr>
            <a:r>
              <a:rPr lang="en-US" sz="1200" dirty="0">
                <a:solidFill>
                  <a:schemeClr val="dk1"/>
                </a:solidFill>
              </a:rPr>
              <a:t>Feedback Studio’s originality checking tools:</a:t>
            </a:r>
          </a:p>
          <a:p>
            <a:pPr lvl="0" rtl="0">
              <a:lnSpc>
                <a:spcPct val="115000"/>
              </a:lnSpc>
              <a:spcBef>
                <a:spcPts val="0"/>
              </a:spcBef>
              <a:buNone/>
            </a:pPr>
            <a:endParaRPr sz="1200" dirty="0">
              <a:solidFill>
                <a:schemeClr val="dk1"/>
              </a:solidFill>
            </a:endParaRPr>
          </a:p>
          <a:p>
            <a:pPr lvl="0" rtl="0">
              <a:spcBef>
                <a:spcPts val="0"/>
              </a:spcBef>
              <a:buNone/>
            </a:pPr>
            <a:r>
              <a:rPr lang="en-US" sz="1200" b="1" dirty="0">
                <a:solidFill>
                  <a:schemeClr val="dk1"/>
                </a:solidFill>
              </a:rPr>
              <a:t>1. Helps instructors and administrators efficiently and confidently manage potential academic dishonesty</a:t>
            </a:r>
          </a:p>
          <a:p>
            <a:pPr marL="285750" lvl="0" indent="-209550" rtl="0">
              <a:spcBef>
                <a:spcPts val="0"/>
              </a:spcBef>
              <a:buClr>
                <a:schemeClr val="dk1"/>
              </a:buClr>
              <a:buSzPct val="100000"/>
              <a:buChar char="•"/>
            </a:pPr>
            <a:r>
              <a:rPr lang="en-US" sz="1200" dirty="0">
                <a:solidFill>
                  <a:schemeClr val="dk1"/>
                </a:solidFill>
              </a:rPr>
              <a:t>Saves teachers’ time by instantly detecting plagiarized material</a:t>
            </a:r>
          </a:p>
          <a:p>
            <a:pPr marL="285750" lvl="0" indent="-209550" rtl="0">
              <a:spcBef>
                <a:spcPts val="0"/>
              </a:spcBef>
              <a:buClr>
                <a:schemeClr val="dk1"/>
              </a:buClr>
              <a:buSzPct val="100000"/>
              <a:buChar char="•"/>
            </a:pPr>
            <a:r>
              <a:rPr lang="en-US" sz="1200" dirty="0">
                <a:solidFill>
                  <a:schemeClr val="dk1"/>
                </a:solidFill>
              </a:rPr>
              <a:t>Identifies exact source of plagiarized material to aid in investigations</a:t>
            </a:r>
          </a:p>
          <a:p>
            <a:pPr marL="285750" lvl="0" indent="-209550" rtl="0">
              <a:spcBef>
                <a:spcPts val="0"/>
              </a:spcBef>
              <a:buClr>
                <a:schemeClr val="dk1"/>
              </a:buClr>
              <a:buSzPct val="100000"/>
              <a:buChar char="•"/>
            </a:pPr>
            <a:r>
              <a:rPr lang="en-US" sz="1200" dirty="0">
                <a:solidFill>
                  <a:schemeClr val="dk1"/>
                </a:solidFill>
              </a:rPr>
              <a:t>Prevents student collusion with massive database of previous student papers</a:t>
            </a:r>
          </a:p>
          <a:p>
            <a:pPr marL="285750" lvl="0" indent="-209550" rtl="0">
              <a:spcBef>
                <a:spcPts val="0"/>
              </a:spcBef>
              <a:buClr>
                <a:schemeClr val="dk1"/>
              </a:buClr>
              <a:buSzPct val="100000"/>
              <a:buChar char="•"/>
            </a:pPr>
            <a:r>
              <a:rPr lang="en-US" sz="1200" dirty="0">
                <a:solidFill>
                  <a:schemeClr val="dk1"/>
                </a:solidFill>
              </a:rPr>
              <a:t>Avoids academic fraud and retraction of high-stakes papers with exclusive access to massive database of scholarly content (journal articles, textbooks, etc.)</a:t>
            </a:r>
          </a:p>
          <a:p>
            <a:pPr marL="285750" lvl="0" indent="-209550" rtl="0">
              <a:spcBef>
                <a:spcPts val="0"/>
              </a:spcBef>
              <a:buClr>
                <a:schemeClr val="dk1"/>
              </a:buClr>
              <a:buSzPct val="100000"/>
              <a:buChar char="•"/>
            </a:pPr>
            <a:r>
              <a:rPr lang="en-US" sz="1200" dirty="0">
                <a:solidFill>
                  <a:schemeClr val="dk1"/>
                </a:solidFill>
              </a:rPr>
              <a:t>Avoid potential scandal of awarding degrees based on falsified theses/dissertations</a:t>
            </a:r>
          </a:p>
          <a:p>
            <a:pPr marL="285750" lvl="0" indent="-209550" rtl="0">
              <a:spcBef>
                <a:spcPts val="0"/>
              </a:spcBef>
              <a:buClr>
                <a:schemeClr val="dk1"/>
              </a:buClr>
              <a:buSzPct val="100000"/>
              <a:buChar char="•"/>
            </a:pPr>
            <a:r>
              <a:rPr lang="en-US" sz="1200" dirty="0">
                <a:solidFill>
                  <a:schemeClr val="dk1"/>
                </a:solidFill>
              </a:rPr>
              <a:t>Motivates students to avoid shortcuts &amp; cheating</a:t>
            </a:r>
          </a:p>
          <a:p>
            <a:pPr lvl="0" rtl="0">
              <a:lnSpc>
                <a:spcPct val="115000"/>
              </a:lnSpc>
              <a:spcBef>
                <a:spcPts val="0"/>
              </a:spcBef>
              <a:buNone/>
            </a:pPr>
            <a:endParaRPr sz="1200" dirty="0">
              <a:solidFill>
                <a:schemeClr val="dk1"/>
              </a:solidFill>
            </a:endParaRPr>
          </a:p>
          <a:p>
            <a:pPr lvl="0" rtl="0">
              <a:lnSpc>
                <a:spcPct val="115000"/>
              </a:lnSpc>
              <a:spcBef>
                <a:spcPts val="0"/>
              </a:spcBef>
              <a:buNone/>
            </a:pPr>
            <a:endParaRPr sz="1200" dirty="0">
              <a:solidFill>
                <a:schemeClr val="dk1"/>
              </a:solidFill>
            </a:endParaRPr>
          </a:p>
          <a:p>
            <a:pPr lvl="0" rtl="0">
              <a:spcBef>
                <a:spcPts val="0"/>
              </a:spcBef>
              <a:buNone/>
            </a:pPr>
            <a:r>
              <a:rPr lang="en-US" sz="1200" b="1" dirty="0">
                <a:solidFill>
                  <a:schemeClr val="dk1"/>
                </a:solidFill>
              </a:rPr>
              <a:t>2. Helps students self-identify and correct issues with their academic writing</a:t>
            </a:r>
          </a:p>
          <a:p>
            <a:pPr marL="285750" lvl="0" indent="-209550" rtl="0">
              <a:spcBef>
                <a:spcPts val="0"/>
              </a:spcBef>
              <a:buClr>
                <a:schemeClr val="dk1"/>
              </a:buClr>
              <a:buSzPct val="100000"/>
              <a:buChar char="•"/>
            </a:pPr>
            <a:r>
              <a:rPr lang="en-US" sz="1200" dirty="0">
                <a:solidFill>
                  <a:schemeClr val="dk1"/>
                </a:solidFill>
              </a:rPr>
              <a:t>Student facing similarity reports help students see areas where they need to improve their citations and paraphrasing</a:t>
            </a:r>
          </a:p>
          <a:p>
            <a:pPr lvl="0" rtl="0">
              <a:spcBef>
                <a:spcPts val="0"/>
              </a:spcBef>
              <a:buNone/>
            </a:pPr>
            <a:endParaRPr sz="1200" dirty="0">
              <a:solidFill>
                <a:schemeClr val="dk1"/>
              </a:solidFill>
            </a:endParaRPr>
          </a:p>
          <a:p>
            <a:pPr lvl="0" rtl="0">
              <a:spcBef>
                <a:spcPts val="0"/>
              </a:spcBef>
              <a:buNone/>
            </a:pPr>
            <a:r>
              <a:rPr lang="en-US" sz="1200" b="1" dirty="0">
                <a:solidFill>
                  <a:schemeClr val="dk1"/>
                </a:solidFill>
              </a:rPr>
              <a:t>3. Helps instructors efficiently provide the kinds of instructional support that lead to academic success in writing &amp; beyond</a:t>
            </a:r>
          </a:p>
          <a:p>
            <a:pPr marL="285750" lvl="0" indent="-209550" rtl="0">
              <a:spcBef>
                <a:spcPts val="0"/>
              </a:spcBef>
              <a:buClr>
                <a:schemeClr val="dk1"/>
              </a:buClr>
              <a:buSzPct val="100000"/>
              <a:buChar char="•"/>
            </a:pPr>
            <a:r>
              <a:rPr lang="en-US" sz="1200" dirty="0">
                <a:solidFill>
                  <a:schemeClr val="dk1"/>
                </a:solidFill>
              </a:rPr>
              <a:t>Allows instructors to quickly provide students with multiple types of personalized feedback, including feedback on research &amp; citation</a:t>
            </a:r>
          </a:p>
          <a:p>
            <a:pPr marL="285750" lvl="0" indent="-209550" rtl="0">
              <a:spcBef>
                <a:spcPts val="0"/>
              </a:spcBef>
              <a:buClr>
                <a:schemeClr val="dk1"/>
              </a:buClr>
              <a:buSzPct val="100000"/>
              <a:buChar char="•"/>
            </a:pPr>
            <a:r>
              <a:rPr lang="en-US" sz="1200" dirty="0">
                <a:solidFill>
                  <a:schemeClr val="dk1"/>
                </a:solidFill>
              </a:rPr>
              <a:t>Helps align feedback with desired student learning outcomes</a:t>
            </a:r>
          </a:p>
          <a:p>
            <a:pPr marL="285750" lvl="0" indent="-209550" rtl="0">
              <a:spcBef>
                <a:spcPts val="0"/>
              </a:spcBef>
              <a:buClr>
                <a:schemeClr val="dk1"/>
              </a:buClr>
              <a:buSzPct val="100000"/>
              <a:buChar char="•"/>
            </a:pPr>
            <a:r>
              <a:rPr lang="en-US" sz="1200" dirty="0">
                <a:solidFill>
                  <a:schemeClr val="dk1"/>
                </a:solidFill>
              </a:rPr>
              <a:t>Combines all feedback in one place so students can easily apply it</a:t>
            </a:r>
          </a:p>
          <a:p>
            <a:pPr marL="285750" lvl="0" indent="-209550" rtl="0">
              <a:spcBef>
                <a:spcPts val="0"/>
              </a:spcBef>
              <a:buClr>
                <a:schemeClr val="dk1"/>
              </a:buClr>
              <a:buSzPct val="100000"/>
              <a:buChar char="•"/>
            </a:pPr>
            <a:r>
              <a:rPr lang="en-US" sz="1200" dirty="0">
                <a:solidFill>
                  <a:schemeClr val="dk1"/>
                </a:solidFill>
              </a:rPr>
              <a:t>Promotes alignment and scaling of best practices across an institution</a:t>
            </a:r>
          </a:p>
          <a:p>
            <a:pPr lvl="0" rtl="0">
              <a:lnSpc>
                <a:spcPct val="115000"/>
              </a:lnSpc>
              <a:spcBef>
                <a:spcPts val="0"/>
              </a:spcBef>
              <a:buNone/>
            </a:pPr>
            <a:endParaRPr sz="1200" dirty="0">
              <a:solidFill>
                <a:schemeClr val="dk1"/>
              </a:solidFill>
            </a:endParaRP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2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lnSpc>
                <a:spcPct val="115000"/>
              </a:lnSpc>
              <a:spcBef>
                <a:spcPts val="0"/>
              </a:spcBef>
              <a:buNone/>
            </a:pPr>
            <a:r>
              <a:rPr lang="en-US" sz="1100">
                <a:solidFill>
                  <a:schemeClr val="dk1"/>
                </a:solidFill>
              </a:rPr>
              <a:t>You have other options for trying to prevent plagiarism but Turnitin is the only solution that allows you to do so with the highest level of confidence. </a:t>
            </a:r>
          </a:p>
          <a:p>
            <a:pPr lvl="0" rtl="0">
              <a:lnSpc>
                <a:spcPct val="115000"/>
              </a:lnSpc>
              <a:spcBef>
                <a:spcPts val="0"/>
              </a:spcBef>
              <a:buNone/>
            </a:pPr>
            <a:endParaRPr sz="1100">
              <a:solidFill>
                <a:schemeClr val="dk1"/>
              </a:solidFill>
            </a:endParaRPr>
          </a:p>
          <a:p>
            <a:pPr lvl="0" rtl="0">
              <a:lnSpc>
                <a:spcPct val="115000"/>
              </a:lnSpc>
              <a:spcBef>
                <a:spcPts val="0"/>
              </a:spcBef>
              <a:buNone/>
            </a:pPr>
            <a:r>
              <a:rPr lang="en-US" sz="1100">
                <a:solidFill>
                  <a:schemeClr val="dk1"/>
                </a:solidFill>
              </a:rPr>
              <a:t>We do this by tackling the three most common forms of plagiarism: Research misconduct (CrossRef), Student Collusion (student papers), Search Plagiarism (copy-paste)</a:t>
            </a:r>
          </a:p>
          <a:p>
            <a:pPr lvl="0" rtl="0">
              <a:lnSpc>
                <a:spcPct val="115000"/>
              </a:lnSpc>
              <a:spcBef>
                <a:spcPts val="0"/>
              </a:spcBef>
              <a:buNone/>
            </a:pPr>
            <a:endParaRPr sz="1100">
              <a:solidFill>
                <a:schemeClr val="dk1"/>
              </a:solidFill>
            </a:endParaRPr>
          </a:p>
          <a:p>
            <a:pPr lvl="0" rtl="0">
              <a:lnSpc>
                <a:spcPct val="115000"/>
              </a:lnSpc>
              <a:spcBef>
                <a:spcPts val="0"/>
              </a:spcBef>
              <a:buNone/>
            </a:pPr>
            <a:r>
              <a:rPr lang="en-US" sz="1100" b="1">
                <a:solidFill>
                  <a:schemeClr val="dk1"/>
                </a:solidFill>
              </a:rPr>
              <a:t>Research Misconduct</a:t>
            </a:r>
          </a:p>
          <a:p>
            <a:pPr lvl="0" rtl="0">
              <a:lnSpc>
                <a:spcPct val="115000"/>
              </a:lnSpc>
              <a:spcBef>
                <a:spcPts val="0"/>
              </a:spcBef>
              <a:buClr>
                <a:schemeClr val="dk1"/>
              </a:buClr>
              <a:buSzPct val="100000"/>
              <a:buFont typeface="Arial"/>
              <a:buNone/>
            </a:pPr>
            <a:r>
              <a:rPr lang="en-US" sz="1100">
                <a:solidFill>
                  <a:schemeClr val="dk1"/>
                </a:solidFill>
              </a:rPr>
              <a:t>Turnitin is the only program that indexes leading scholarly and academic work to avoid Academic &amp; Research Misconduct. We ensure the originality of research papers, including theses and dissertations, by comparing to 165 million journal articles through Turnitin’s publisher partnerships, including Crossref.</a:t>
            </a:r>
          </a:p>
          <a:p>
            <a:pPr lvl="0" rtl="0">
              <a:lnSpc>
                <a:spcPct val="115000"/>
              </a:lnSpc>
              <a:spcBef>
                <a:spcPts val="0"/>
              </a:spcBef>
              <a:buClr>
                <a:schemeClr val="dk1"/>
              </a:buClr>
              <a:buSzPct val="100000"/>
              <a:buFont typeface="Arial"/>
              <a:buNone/>
            </a:pPr>
            <a:endParaRPr sz="1100">
              <a:solidFill>
                <a:schemeClr val="dk1"/>
              </a:solidFill>
            </a:endParaRPr>
          </a:p>
          <a:p>
            <a:pPr lvl="0" rtl="0">
              <a:lnSpc>
                <a:spcPct val="115000"/>
              </a:lnSpc>
              <a:spcBef>
                <a:spcPts val="0"/>
              </a:spcBef>
              <a:buClr>
                <a:schemeClr val="dk1"/>
              </a:buClr>
              <a:buSzPct val="100000"/>
              <a:buFont typeface="Arial"/>
              <a:buNone/>
            </a:pPr>
            <a:r>
              <a:rPr lang="en-US" sz="1100" b="1">
                <a:solidFill>
                  <a:schemeClr val="dk1"/>
                </a:solidFill>
              </a:rPr>
              <a:t>Search Plagiarism </a:t>
            </a:r>
          </a:p>
          <a:p>
            <a:pPr lvl="0" rtl="0">
              <a:lnSpc>
                <a:spcPct val="115000"/>
              </a:lnSpc>
              <a:spcBef>
                <a:spcPts val="0"/>
              </a:spcBef>
              <a:buClr>
                <a:schemeClr val="dk1"/>
              </a:buClr>
              <a:buSzPct val="100000"/>
              <a:buFont typeface="Arial"/>
              <a:buNone/>
            </a:pPr>
            <a:r>
              <a:rPr lang="en-US" sz="1100">
                <a:solidFill>
                  <a:schemeClr val="dk1"/>
                </a:solidFill>
              </a:rPr>
              <a:t>We prevent Search plagiarism, also known as the Copy-Paste Culture that is growing in frequency in all facets of society. We crawl and index 65 billion current and archived web pages to encourage original thought and promote proper citation.</a:t>
            </a:r>
          </a:p>
          <a:p>
            <a:pPr lvl="0" rtl="0">
              <a:lnSpc>
                <a:spcPct val="115000"/>
              </a:lnSpc>
              <a:spcBef>
                <a:spcPts val="0"/>
              </a:spcBef>
              <a:buNone/>
            </a:pPr>
            <a:endParaRPr sz="1100">
              <a:solidFill>
                <a:schemeClr val="dk1"/>
              </a:solidFill>
            </a:endParaRPr>
          </a:p>
          <a:p>
            <a:pPr lvl="0" rtl="0">
              <a:lnSpc>
                <a:spcPct val="115000"/>
              </a:lnSpc>
              <a:spcBef>
                <a:spcPts val="0"/>
              </a:spcBef>
              <a:buNone/>
            </a:pPr>
            <a:r>
              <a:rPr lang="en-US" sz="1100" b="1">
                <a:solidFill>
                  <a:schemeClr val="dk1"/>
                </a:solidFill>
              </a:rPr>
              <a:t>Discourage Improper Collaboration	</a:t>
            </a:r>
            <a:r>
              <a:rPr lang="en-US" sz="1100">
                <a:solidFill>
                  <a:schemeClr val="dk1"/>
                </a:solidFill>
              </a:rPr>
              <a:t>					</a:t>
            </a:r>
          </a:p>
          <a:p>
            <a:pPr lvl="0" rtl="0">
              <a:lnSpc>
                <a:spcPct val="115000"/>
              </a:lnSpc>
              <a:spcBef>
                <a:spcPts val="0"/>
              </a:spcBef>
              <a:buNone/>
            </a:pPr>
            <a:r>
              <a:rPr lang="en-US" sz="1100">
                <a:solidFill>
                  <a:schemeClr val="dk1"/>
                </a:solidFill>
              </a:rPr>
              <a:t>We’re the only service that has the size to combat the most common form of plagiarism which is recycled and shared work between students on the Web. Turnitin’s index of over 700 million student papers discourages students from improperly sharing work by providing instant matches to this source material.</a:t>
            </a:r>
          </a:p>
          <a:p>
            <a:pPr lvl="0" rtl="0">
              <a:lnSpc>
                <a:spcPct val="115000"/>
              </a:lnSpc>
              <a:spcBef>
                <a:spcPts val="0"/>
              </a:spcBef>
              <a:buClr>
                <a:schemeClr val="dk1"/>
              </a:buClr>
              <a:buSzPct val="100000"/>
              <a:buFont typeface="Arial"/>
              <a:buNone/>
            </a:pPr>
            <a:endParaRPr sz="1100">
              <a:solidFill>
                <a:schemeClr val="dk1"/>
              </a:solidFill>
            </a:endParaRPr>
          </a:p>
          <a:p>
            <a:pPr lvl="0" rtl="0">
              <a:lnSpc>
                <a:spcPct val="115000"/>
              </a:lnSpc>
              <a:spcBef>
                <a:spcPts val="0"/>
              </a:spcBef>
              <a:buClr>
                <a:srgbClr val="000000"/>
              </a:buClr>
              <a:buSzPct val="100000"/>
              <a:buFont typeface="Arial"/>
              <a:buNone/>
            </a:pPr>
            <a:endParaRPr sz="1100">
              <a:solidFill>
                <a:schemeClr val="dk1"/>
              </a:solidFill>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31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spcBef>
                <a:spcPts val="0"/>
              </a:spcBef>
              <a:buClr>
                <a:schemeClr val="dk1"/>
              </a:buClr>
              <a:buSzPct val="91666"/>
              <a:buFont typeface="Arial"/>
              <a:buNone/>
            </a:pPr>
            <a:r>
              <a:rPr lang="en-US" sz="1200">
                <a:solidFill>
                  <a:schemeClr val="dk1"/>
                </a:solidFill>
                <a:latin typeface="Calibri"/>
                <a:ea typeface="Calibri"/>
                <a:cs typeface="Calibri"/>
                <a:sym typeface="Calibri"/>
              </a:rPr>
              <a:t>We’ve achieved proven results with thousands of institutions worldwide.</a:t>
            </a:r>
          </a:p>
          <a:p>
            <a:pPr lvl="0">
              <a:spcBef>
                <a:spcPts val="0"/>
              </a:spcBef>
              <a:buClr>
                <a:schemeClr val="dk1"/>
              </a:buClr>
              <a:buSzPct val="91666"/>
              <a:buFont typeface="Arial"/>
              <a:buNone/>
            </a:pPr>
            <a:endParaRPr sz="1200">
              <a:solidFill>
                <a:schemeClr val="dk1"/>
              </a:solidFill>
              <a:latin typeface="Calibri"/>
              <a:ea typeface="Calibri"/>
              <a:cs typeface="Calibri"/>
              <a:sym typeface="Calibri"/>
            </a:endParaRPr>
          </a:p>
          <a:p>
            <a:pPr lvl="0">
              <a:spcBef>
                <a:spcPts val="0"/>
              </a:spcBef>
              <a:buClr>
                <a:schemeClr val="dk1"/>
              </a:buClr>
              <a:buSzPct val="91666"/>
              <a:buFont typeface="Arial"/>
              <a:buNone/>
            </a:pPr>
            <a:r>
              <a:rPr lang="en-US" sz="1200">
                <a:solidFill>
                  <a:schemeClr val="dk1"/>
                </a:solidFill>
                <a:latin typeface="Calibri"/>
                <a:ea typeface="Calibri"/>
                <a:cs typeface="Calibri"/>
                <a:sym typeface="Calibri"/>
              </a:rPr>
              <a:t>Higher education institutions who use Turnitin see a median reduction of 45 percent in unoriginal content over five years of use. </a:t>
            </a:r>
          </a:p>
          <a:p>
            <a:pPr lvl="0">
              <a:spcBef>
                <a:spcPts val="0"/>
              </a:spcBef>
              <a:buClr>
                <a:schemeClr val="dk1"/>
              </a:buClr>
              <a:buSzPct val="91666"/>
              <a:buFont typeface="Arial"/>
              <a:buNone/>
            </a:pPr>
            <a:endParaRPr sz="1200">
              <a:solidFill>
                <a:schemeClr val="dk1"/>
              </a:solidFill>
              <a:latin typeface="Calibri"/>
              <a:ea typeface="Calibri"/>
              <a:cs typeface="Calibri"/>
              <a:sym typeface="Calibri"/>
            </a:endParaRPr>
          </a:p>
          <a:p>
            <a:pPr lvl="0">
              <a:spcBef>
                <a:spcPts val="0"/>
              </a:spcBef>
              <a:buClr>
                <a:schemeClr val="dk1"/>
              </a:buClr>
              <a:buSzPct val="91666"/>
              <a:buFont typeface="Arial"/>
              <a:buNone/>
            </a:pPr>
            <a:r>
              <a:rPr lang="en-US" sz="1200">
                <a:solidFill>
                  <a:schemeClr val="dk1"/>
                </a:solidFill>
                <a:latin typeface="Calibri"/>
                <a:ea typeface="Calibri"/>
                <a:cs typeface="Calibri"/>
                <a:sym typeface="Calibri"/>
              </a:rPr>
              <a:t>And in surveys to students, 81% believe that Turnitin helped them avoid plagiarism. </a:t>
            </a:r>
          </a:p>
          <a:p>
            <a:pPr lvl="0" rtl="0">
              <a:spcBef>
                <a:spcPts val="0"/>
              </a:spcBef>
              <a:buClr>
                <a:schemeClr val="dk1"/>
              </a:buClr>
              <a:buSzPct val="91666"/>
              <a:buFont typeface="Arial"/>
              <a:buNone/>
            </a:pPr>
            <a:endParaRPr sz="1200">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1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spcBef>
                <a:spcPts val="0"/>
              </a:spcBef>
              <a:buNone/>
            </a:pPr>
            <a:r>
              <a:rPr lang="en-US" sz="1100">
                <a:solidFill>
                  <a:schemeClr val="dk1"/>
                </a:solidFill>
                <a:latin typeface="Calibri"/>
                <a:ea typeface="Calibri"/>
                <a:cs typeface="Calibri"/>
                <a:sym typeface="Calibri"/>
              </a:rPr>
              <a:t>We place accessibility, security and data privacy as key design considerations for Turnitin Feedback Studio in order to support mobile use, students with special needs, and to ensure the protection of student information.</a:t>
            </a:r>
          </a:p>
          <a:p>
            <a:pPr lvl="0">
              <a:spcBef>
                <a:spcPts val="0"/>
              </a:spcBef>
              <a:buNone/>
            </a:pPr>
            <a:endParaRPr sz="1100">
              <a:solidFill>
                <a:schemeClr val="dk1"/>
              </a:solidFill>
              <a:latin typeface="Calibri"/>
              <a:ea typeface="Calibri"/>
              <a:cs typeface="Calibri"/>
              <a:sym typeface="Calibri"/>
            </a:endParaRPr>
          </a:p>
          <a:p>
            <a:pPr lvl="0" rtl="0">
              <a:spcBef>
                <a:spcPts val="0"/>
              </a:spcBef>
              <a:buNone/>
            </a:pPr>
            <a:r>
              <a:rPr lang="en-US" sz="1100">
                <a:solidFill>
                  <a:srgbClr val="222222"/>
                </a:solidFill>
                <a:highlight>
                  <a:srgbClr val="FFFFFF"/>
                </a:highlight>
                <a:latin typeface="Calibri"/>
                <a:ea typeface="Calibri"/>
                <a:cs typeface="Calibri"/>
                <a:sym typeface="Calibri"/>
              </a:rPr>
              <a:t>We take security very seriously and are signatories of the Student Privacy Pledge, put forth by the Future of Privacy Forum (FPF) and the Software &amp; Information Industry Association (SIIA)--the gold standard for US ed tech.</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4501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p:nvPr/>
        </p:nvSpPr>
        <p:spPr>
          <a:xfrm>
            <a:off x="-25" y="6410500"/>
            <a:ext cx="9144000" cy="447300"/>
          </a:xfrm>
          <a:prstGeom prst="rect">
            <a:avLst/>
          </a:prstGeom>
          <a:solidFill>
            <a:srgbClr val="283041"/>
          </a:solidFill>
          <a:ln>
            <a:noFill/>
          </a:ln>
        </p:spPr>
        <p:txBody>
          <a:bodyPr lIns="91425" tIns="91425" rIns="91425" bIns="91425" anchor="ctr" anchorCtr="0">
            <a:noAutofit/>
          </a:bodyPr>
          <a:lstStyle/>
          <a:p>
            <a:pPr lvl="0">
              <a:spcBef>
                <a:spcPts val="0"/>
              </a:spcBef>
              <a:buNone/>
            </a:pPr>
            <a:endParaRPr/>
          </a:p>
        </p:txBody>
      </p:sp>
      <p:sp>
        <p:nvSpPr>
          <p:cNvPr id="13" name="Shape 13"/>
          <p:cNvSpPr txBox="1"/>
          <p:nvPr/>
        </p:nvSpPr>
        <p:spPr>
          <a:xfrm>
            <a:off x="3020100" y="6486700"/>
            <a:ext cx="3103800" cy="266100"/>
          </a:xfrm>
          <a:prstGeom prst="rect">
            <a:avLst/>
          </a:prstGeom>
          <a:noFill/>
          <a:ln>
            <a:noFill/>
          </a:ln>
        </p:spPr>
        <p:txBody>
          <a:bodyPr lIns="91425" tIns="91425" rIns="91425" bIns="91425" anchor="t" anchorCtr="0">
            <a:noAutofit/>
          </a:bodyPr>
          <a:lstStyle/>
          <a:p>
            <a:pPr lvl="0" algn="ctr">
              <a:spcBef>
                <a:spcPts val="0"/>
              </a:spcBef>
              <a:buNone/>
            </a:pPr>
            <a:r>
              <a:rPr lang="en-US" sz="800">
                <a:solidFill>
                  <a:srgbClr val="FFFFFF"/>
                </a:solidFill>
              </a:rPr>
              <a:t>© 2017 Turnitin, LLC. All rights reserved. </a:t>
            </a:r>
          </a:p>
        </p:txBody>
      </p:sp>
      <p:pic>
        <p:nvPicPr>
          <p:cNvPr id="14" name="Shape 14"/>
          <p:cNvPicPr preferRelativeResize="0"/>
          <p:nvPr/>
        </p:nvPicPr>
        <p:blipFill>
          <a:blip r:embed="rId2">
            <a:alphaModFix/>
          </a:blip>
          <a:stretch>
            <a:fillRect/>
          </a:stretch>
        </p:blipFill>
        <p:spPr>
          <a:xfrm>
            <a:off x="8813849" y="6524962"/>
            <a:ext cx="206523" cy="215301"/>
          </a:xfrm>
          <a:prstGeom prst="rect">
            <a:avLst/>
          </a:prstGeom>
          <a:noFill/>
          <a:ln>
            <a:noFill/>
          </a:ln>
        </p:spPr>
      </p:pic>
      <p:sp>
        <p:nvSpPr>
          <p:cNvPr id="15" name="Shape 15"/>
          <p:cNvSpPr txBox="1">
            <a:spLocks noGrp="1"/>
          </p:cNvSpPr>
          <p:nvPr>
            <p:ph type="sldNum" idx="12"/>
          </p:nvPr>
        </p:nvSpPr>
        <p:spPr>
          <a:xfrm>
            <a:off x="71325" y="6451600"/>
            <a:ext cx="2133600" cy="365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000" b="0" i="0" u="none" strike="noStrike" cap="none">
                <a:solidFill>
                  <a:srgbClr val="FFFFFF"/>
                </a:solidFill>
                <a:latin typeface="Roboto"/>
                <a:ea typeface="Roboto"/>
                <a:cs typeface="Roboto"/>
                <a:sym typeface="Roboto"/>
              </a:rPr>
              <a:t>‹#›</a:t>
            </a:fld>
            <a:endParaRPr lang="en-US" sz="1000" b="0" i="0" u="none" strike="noStrike" cap="none">
              <a:solidFill>
                <a:srgbClr val="FFFFFF"/>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5" name="Shape 8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7" name="Shape 8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play Product, text right">
  <p:cSld name="Display Product, text right">
    <p:bg>
      <p:bgPr>
        <a:solidFill>
          <a:srgbClr val="FFFFFF"/>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960000" y="525000"/>
            <a:ext cx="3509100" cy="121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E7BBB"/>
              </a:buClr>
              <a:buSzPts val="2600"/>
              <a:buFont typeface="Roboto"/>
              <a:buNone/>
              <a:defRPr sz="2600" b="1">
                <a:solidFill>
                  <a:srgbClr val="1E7BBB"/>
                </a:solidFill>
                <a:latin typeface="Roboto"/>
                <a:ea typeface="Roboto"/>
                <a:cs typeface="Roboto"/>
                <a:sym typeface="Roboto"/>
              </a:defRPr>
            </a:lvl1pPr>
            <a:lvl2pPr lvl="1" rtl="0">
              <a:spcBef>
                <a:spcPts val="0"/>
              </a:spcBef>
              <a:spcAft>
                <a:spcPts val="0"/>
              </a:spcAft>
              <a:buClr>
                <a:srgbClr val="166DA5"/>
              </a:buClr>
              <a:buSzPts val="2400"/>
              <a:buNone/>
              <a:defRPr sz="2400">
                <a:solidFill>
                  <a:srgbClr val="166DA5"/>
                </a:solidFill>
              </a:defRPr>
            </a:lvl2pPr>
            <a:lvl3pPr lvl="2" rtl="0">
              <a:spcBef>
                <a:spcPts val="0"/>
              </a:spcBef>
              <a:spcAft>
                <a:spcPts val="0"/>
              </a:spcAft>
              <a:buClr>
                <a:srgbClr val="166DA5"/>
              </a:buClr>
              <a:buSzPts val="2400"/>
              <a:buNone/>
              <a:defRPr sz="2400">
                <a:solidFill>
                  <a:srgbClr val="166DA5"/>
                </a:solidFill>
              </a:defRPr>
            </a:lvl3pPr>
            <a:lvl4pPr lvl="3" rtl="0">
              <a:spcBef>
                <a:spcPts val="0"/>
              </a:spcBef>
              <a:spcAft>
                <a:spcPts val="0"/>
              </a:spcAft>
              <a:buClr>
                <a:srgbClr val="166DA5"/>
              </a:buClr>
              <a:buSzPts val="2400"/>
              <a:buNone/>
              <a:defRPr sz="2400">
                <a:solidFill>
                  <a:srgbClr val="166DA5"/>
                </a:solidFill>
              </a:defRPr>
            </a:lvl4pPr>
            <a:lvl5pPr lvl="4" rtl="0">
              <a:spcBef>
                <a:spcPts val="0"/>
              </a:spcBef>
              <a:spcAft>
                <a:spcPts val="0"/>
              </a:spcAft>
              <a:buClr>
                <a:srgbClr val="166DA5"/>
              </a:buClr>
              <a:buSzPts val="2400"/>
              <a:buNone/>
              <a:defRPr sz="2400">
                <a:solidFill>
                  <a:srgbClr val="166DA5"/>
                </a:solidFill>
              </a:defRPr>
            </a:lvl5pPr>
            <a:lvl6pPr lvl="5" rtl="0">
              <a:spcBef>
                <a:spcPts val="0"/>
              </a:spcBef>
              <a:spcAft>
                <a:spcPts val="0"/>
              </a:spcAft>
              <a:buClr>
                <a:srgbClr val="166DA5"/>
              </a:buClr>
              <a:buSzPts val="2400"/>
              <a:buNone/>
              <a:defRPr sz="2400">
                <a:solidFill>
                  <a:srgbClr val="166DA5"/>
                </a:solidFill>
              </a:defRPr>
            </a:lvl6pPr>
            <a:lvl7pPr lvl="6" rtl="0">
              <a:spcBef>
                <a:spcPts val="0"/>
              </a:spcBef>
              <a:spcAft>
                <a:spcPts val="0"/>
              </a:spcAft>
              <a:buClr>
                <a:srgbClr val="166DA5"/>
              </a:buClr>
              <a:buSzPts val="2400"/>
              <a:buNone/>
              <a:defRPr sz="2400">
                <a:solidFill>
                  <a:srgbClr val="166DA5"/>
                </a:solidFill>
              </a:defRPr>
            </a:lvl7pPr>
            <a:lvl8pPr lvl="7" rtl="0">
              <a:spcBef>
                <a:spcPts val="0"/>
              </a:spcBef>
              <a:spcAft>
                <a:spcPts val="0"/>
              </a:spcAft>
              <a:buClr>
                <a:srgbClr val="166DA5"/>
              </a:buClr>
              <a:buSzPts val="2400"/>
              <a:buNone/>
              <a:defRPr sz="2400">
                <a:solidFill>
                  <a:srgbClr val="166DA5"/>
                </a:solidFill>
              </a:defRPr>
            </a:lvl8pPr>
            <a:lvl9pPr lvl="8" rtl="0">
              <a:spcBef>
                <a:spcPts val="0"/>
              </a:spcBef>
              <a:spcAft>
                <a:spcPts val="0"/>
              </a:spcAft>
              <a:buClr>
                <a:srgbClr val="166DA5"/>
              </a:buClr>
              <a:buSzPts val="2400"/>
              <a:buNone/>
              <a:defRPr sz="2400">
                <a:solidFill>
                  <a:srgbClr val="166DA5"/>
                </a:solidFill>
              </a:defRPr>
            </a:lvl9pPr>
          </a:lstStyle>
          <a:p>
            <a:endParaRPr/>
          </a:p>
        </p:txBody>
      </p:sp>
      <p:sp>
        <p:nvSpPr>
          <p:cNvPr id="79" name="Google Shape;79;p16"/>
          <p:cNvSpPr txBox="1">
            <a:spLocks noGrp="1"/>
          </p:cNvSpPr>
          <p:nvPr>
            <p:ph type="body" idx="1"/>
          </p:nvPr>
        </p:nvSpPr>
        <p:spPr>
          <a:xfrm>
            <a:off x="3960000" y="2090067"/>
            <a:ext cx="4318500" cy="23556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Clr>
                <a:srgbClr val="000000"/>
              </a:buClr>
              <a:buSzPts val="1200"/>
              <a:buFont typeface="Roboto"/>
              <a:buChar char="●"/>
              <a:defRPr b="1">
                <a:solidFill>
                  <a:srgbClr val="000000"/>
                </a:solidFill>
                <a:latin typeface="Roboto"/>
                <a:ea typeface="Roboto"/>
                <a:cs typeface="Roboto"/>
                <a:sym typeface="Roboto"/>
              </a:defRPr>
            </a:lvl1pPr>
            <a:lvl2pPr marL="914378" lvl="1" indent="-304793" rtl="0">
              <a:spcBef>
                <a:spcPts val="1600"/>
              </a:spcBef>
              <a:spcAft>
                <a:spcPts val="0"/>
              </a:spcAft>
              <a:buClr>
                <a:srgbClr val="000000"/>
              </a:buClr>
              <a:buSzPts val="1200"/>
              <a:buFont typeface="Roboto Medium"/>
              <a:buChar char="○"/>
              <a:defRPr>
                <a:solidFill>
                  <a:srgbClr val="000000"/>
                </a:solidFill>
                <a:latin typeface="Roboto Medium"/>
                <a:ea typeface="Roboto Medium"/>
                <a:cs typeface="Roboto Medium"/>
                <a:sym typeface="Roboto Medium"/>
              </a:defRPr>
            </a:lvl2pPr>
            <a:lvl3pPr marL="1371566" lvl="2" indent="-304793" rtl="0">
              <a:spcBef>
                <a:spcPts val="1600"/>
              </a:spcBef>
              <a:spcAft>
                <a:spcPts val="0"/>
              </a:spcAft>
              <a:buClr>
                <a:srgbClr val="000000"/>
              </a:buClr>
              <a:buSzPts val="1200"/>
              <a:buFont typeface="Roboto"/>
              <a:buChar char="■"/>
              <a:defRPr>
                <a:solidFill>
                  <a:srgbClr val="000000"/>
                </a:solidFill>
                <a:latin typeface="Roboto"/>
                <a:ea typeface="Roboto"/>
                <a:cs typeface="Roboto"/>
                <a:sym typeface="Roboto"/>
              </a:defRPr>
            </a:lvl3pPr>
            <a:lvl4pPr marL="1828754" lvl="3" indent="-304793" rtl="0">
              <a:spcBef>
                <a:spcPts val="1600"/>
              </a:spcBef>
              <a:spcAft>
                <a:spcPts val="0"/>
              </a:spcAft>
              <a:buClr>
                <a:srgbClr val="000000"/>
              </a:buClr>
              <a:buSzPts val="1200"/>
              <a:buFont typeface="Roboto Light"/>
              <a:buChar char="●"/>
              <a:defRPr>
                <a:solidFill>
                  <a:srgbClr val="000000"/>
                </a:solidFill>
                <a:latin typeface="Roboto Light"/>
                <a:ea typeface="Roboto Light"/>
                <a:cs typeface="Roboto Light"/>
                <a:sym typeface="Roboto Light"/>
              </a:defRPr>
            </a:lvl4pPr>
            <a:lvl5pPr marL="2285943" lvl="4" indent="-304793" rtl="0">
              <a:spcBef>
                <a:spcPts val="1600"/>
              </a:spcBef>
              <a:spcAft>
                <a:spcPts val="0"/>
              </a:spcAft>
              <a:buClr>
                <a:srgbClr val="000000"/>
              </a:buClr>
              <a:buSzPts val="1200"/>
              <a:buFont typeface="Roboto Light"/>
              <a:buChar char="○"/>
              <a:defRPr>
                <a:solidFill>
                  <a:srgbClr val="000000"/>
                </a:solidFill>
                <a:latin typeface="Roboto Light"/>
                <a:ea typeface="Roboto Light"/>
                <a:cs typeface="Roboto Light"/>
                <a:sym typeface="Roboto Light"/>
              </a:defRPr>
            </a:lvl5pPr>
            <a:lvl6pPr marL="2743132" lvl="5" indent="-304793" rtl="0">
              <a:spcBef>
                <a:spcPts val="1600"/>
              </a:spcBef>
              <a:spcAft>
                <a:spcPts val="0"/>
              </a:spcAft>
              <a:buClr>
                <a:srgbClr val="000000"/>
              </a:buClr>
              <a:buSzPts val="1200"/>
              <a:buFont typeface="Roboto Light"/>
              <a:buChar char="■"/>
              <a:defRPr>
                <a:solidFill>
                  <a:srgbClr val="000000"/>
                </a:solidFill>
                <a:latin typeface="Roboto Light"/>
                <a:ea typeface="Roboto Light"/>
                <a:cs typeface="Roboto Light"/>
                <a:sym typeface="Roboto Light"/>
              </a:defRPr>
            </a:lvl6pPr>
            <a:lvl7pPr marL="3200320" lvl="6" indent="-304793" rtl="0">
              <a:spcBef>
                <a:spcPts val="1600"/>
              </a:spcBef>
              <a:spcAft>
                <a:spcPts val="0"/>
              </a:spcAft>
              <a:buClr>
                <a:srgbClr val="000000"/>
              </a:buClr>
              <a:buSzPts val="1200"/>
              <a:buFont typeface="Roboto Light"/>
              <a:buChar char="●"/>
              <a:defRPr>
                <a:solidFill>
                  <a:srgbClr val="000000"/>
                </a:solidFill>
                <a:latin typeface="Roboto Light"/>
                <a:ea typeface="Roboto Light"/>
                <a:cs typeface="Roboto Light"/>
                <a:sym typeface="Roboto Light"/>
              </a:defRPr>
            </a:lvl7pPr>
            <a:lvl8pPr marL="3657509" lvl="7" indent="-304793" rtl="0">
              <a:spcBef>
                <a:spcPts val="1600"/>
              </a:spcBef>
              <a:spcAft>
                <a:spcPts val="0"/>
              </a:spcAft>
              <a:buClr>
                <a:srgbClr val="000000"/>
              </a:buClr>
              <a:buSzPts val="1200"/>
              <a:buFont typeface="Roboto Light"/>
              <a:buChar char="○"/>
              <a:defRPr>
                <a:solidFill>
                  <a:srgbClr val="000000"/>
                </a:solidFill>
                <a:latin typeface="Roboto Light"/>
                <a:ea typeface="Roboto Light"/>
                <a:cs typeface="Roboto Light"/>
                <a:sym typeface="Roboto Light"/>
              </a:defRPr>
            </a:lvl8pPr>
            <a:lvl9pPr marL="4114697" lvl="8" indent="-304793" rtl="0">
              <a:spcBef>
                <a:spcPts val="1600"/>
              </a:spcBef>
              <a:spcAft>
                <a:spcPts val="1600"/>
              </a:spcAft>
              <a:buClr>
                <a:srgbClr val="000000"/>
              </a:buClr>
              <a:buSzPts val="1200"/>
              <a:buFont typeface="Roboto Light"/>
              <a:buChar char="■"/>
              <a:defRPr>
                <a:solidFill>
                  <a:srgbClr val="000000"/>
                </a:solidFill>
                <a:latin typeface="Roboto Light"/>
                <a:ea typeface="Roboto Light"/>
                <a:cs typeface="Roboto Light"/>
                <a:sym typeface="Roboto Light"/>
              </a:defRPr>
            </a:lvl9pPr>
          </a:lstStyle>
          <a:p>
            <a:endParaRPr/>
          </a:p>
        </p:txBody>
      </p:sp>
      <p:sp>
        <p:nvSpPr>
          <p:cNvPr id="80" name="Google Shape;80;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81" name="Google Shape;81;p16"/>
          <p:cNvPicPr preferRelativeResize="0"/>
          <p:nvPr/>
        </p:nvPicPr>
        <p:blipFill rotWithShape="1">
          <a:blip r:embed="rId2">
            <a:alphaModFix/>
          </a:blip>
          <a:srcRect l="38442"/>
          <a:stretch/>
        </p:blipFill>
        <p:spPr>
          <a:xfrm>
            <a:off x="3" y="921333"/>
            <a:ext cx="4643027" cy="5589765"/>
          </a:xfrm>
          <a:prstGeom prst="rect">
            <a:avLst/>
          </a:prstGeom>
          <a:noFill/>
          <a:ln>
            <a:noFill/>
          </a:ln>
        </p:spPr>
      </p:pic>
      <p:sp>
        <p:nvSpPr>
          <p:cNvPr id="82" name="Google Shape;82;p16"/>
          <p:cNvSpPr txBox="1"/>
          <p:nvPr/>
        </p:nvSpPr>
        <p:spPr>
          <a:xfrm>
            <a:off x="180512" y="6336000"/>
            <a:ext cx="2005500" cy="3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Font typeface="Helvetica Neue"/>
              <a:buNone/>
            </a:pPr>
            <a:r>
              <a:rPr lang="en-GB" sz="700">
                <a:solidFill>
                  <a:srgbClr val="666666"/>
                </a:solidFill>
                <a:latin typeface="Roboto"/>
                <a:ea typeface="Roboto"/>
                <a:cs typeface="Roboto"/>
                <a:sym typeface="Roboto"/>
              </a:rPr>
              <a:t>© 2020 Turnitin LLC. Company confidential.</a:t>
            </a:r>
            <a:endParaRPr sz="700">
              <a:solidFill>
                <a:srgbClr val="666666"/>
              </a:solidFill>
              <a:latin typeface="Roboto"/>
              <a:ea typeface="Roboto"/>
              <a:cs typeface="Roboto"/>
              <a:sym typeface="Roboto"/>
            </a:endParaRPr>
          </a:p>
        </p:txBody>
      </p:sp>
      <p:pic>
        <p:nvPicPr>
          <p:cNvPr id="83" name="Google Shape;83;p16"/>
          <p:cNvPicPr preferRelativeResize="0"/>
          <p:nvPr/>
        </p:nvPicPr>
        <p:blipFill rotWithShape="1">
          <a:blip r:embed="rId3">
            <a:alphaModFix/>
          </a:blip>
          <a:srcRect t="129" b="139"/>
          <a:stretch/>
        </p:blipFill>
        <p:spPr>
          <a:xfrm>
            <a:off x="7784766" y="385002"/>
            <a:ext cx="1080000" cy="538567"/>
          </a:xfrm>
          <a:prstGeom prst="rect">
            <a:avLst/>
          </a:prstGeom>
          <a:noFill/>
          <a:ln>
            <a:noFill/>
          </a:ln>
        </p:spPr>
      </p:pic>
    </p:spTree>
    <p:extLst>
      <p:ext uri="{BB962C8B-B14F-4D97-AF65-F5344CB8AC3E}">
        <p14:creationId xmlns:p14="http://schemas.microsoft.com/office/powerpoint/2010/main" val="30883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a:lvl1pPr>
            <a:lvl2pPr marL="457200" marR="0" lvl="1" indent="0" algn="ctr" rtl="0">
              <a:lnSpc>
                <a:spcPct val="100000"/>
              </a:lnSpc>
              <a:spcBef>
                <a:spcPts val="560"/>
              </a:spcBef>
              <a:spcAft>
                <a:spcPts val="0"/>
              </a:spcAft>
              <a:buClr>
                <a:srgbClr val="888888"/>
              </a:buClr>
              <a:buFont typeface="Arial"/>
              <a:buNone/>
              <a:defRPr/>
            </a:lvl2pPr>
            <a:lvl3pPr marL="914400" marR="0" lvl="2" indent="0" algn="ctr" rtl="0">
              <a:lnSpc>
                <a:spcPct val="100000"/>
              </a:lnSpc>
              <a:spcBef>
                <a:spcPts val="480"/>
              </a:spcBef>
              <a:spcAft>
                <a:spcPts val="0"/>
              </a:spcAft>
              <a:buClr>
                <a:srgbClr val="888888"/>
              </a:buClr>
              <a:buFont typeface="Arial"/>
              <a:buNone/>
              <a:defRPr/>
            </a:lvl3pPr>
            <a:lvl4pPr marL="1371600" marR="0" lvl="3" indent="0" algn="ctr" rtl="0">
              <a:lnSpc>
                <a:spcPct val="100000"/>
              </a:lnSpc>
              <a:spcBef>
                <a:spcPts val="400"/>
              </a:spcBef>
              <a:spcAft>
                <a:spcPts val="0"/>
              </a:spcAft>
              <a:buClr>
                <a:srgbClr val="888888"/>
              </a:buClr>
              <a:buFont typeface="Arial"/>
              <a:buNone/>
              <a:defRPr/>
            </a:lvl4pPr>
            <a:lvl5pPr marL="1828800" marR="0" lvl="4" indent="0" algn="ctr" rtl="0">
              <a:lnSpc>
                <a:spcPct val="100000"/>
              </a:lnSpc>
              <a:spcBef>
                <a:spcPts val="400"/>
              </a:spcBef>
              <a:spcAft>
                <a:spcPts val="0"/>
              </a:spcAft>
              <a:buClr>
                <a:srgbClr val="888888"/>
              </a:buClr>
              <a:buFont typeface="Arial"/>
              <a:buNone/>
              <a:defRPr/>
            </a:lvl5pPr>
            <a:lvl6pPr marL="2286000" marR="0" lvl="5" indent="0" algn="ctr" rtl="0">
              <a:lnSpc>
                <a:spcPct val="100000"/>
              </a:lnSpc>
              <a:spcBef>
                <a:spcPts val="400"/>
              </a:spcBef>
              <a:spcAft>
                <a:spcPts val="0"/>
              </a:spcAft>
              <a:buClr>
                <a:srgbClr val="888888"/>
              </a:buClr>
              <a:buFont typeface="Arial"/>
              <a:buNone/>
              <a:defRPr/>
            </a:lvl6pPr>
            <a:lvl7pPr marL="2743200" marR="0" lvl="6" indent="0" algn="ctr" rtl="0">
              <a:lnSpc>
                <a:spcPct val="100000"/>
              </a:lnSpc>
              <a:spcBef>
                <a:spcPts val="400"/>
              </a:spcBef>
              <a:spcAft>
                <a:spcPts val="0"/>
              </a:spcAft>
              <a:buClr>
                <a:srgbClr val="888888"/>
              </a:buClr>
              <a:buFont typeface="Arial"/>
              <a:buNone/>
              <a:defRPr/>
            </a:lvl7pPr>
            <a:lvl8pPr marL="3200400" marR="0" lvl="7" indent="0" algn="ctr" rtl="0">
              <a:lnSpc>
                <a:spcPct val="100000"/>
              </a:lnSpc>
              <a:spcBef>
                <a:spcPts val="400"/>
              </a:spcBef>
              <a:spcAft>
                <a:spcPts val="0"/>
              </a:spcAft>
              <a:buClr>
                <a:srgbClr val="888888"/>
              </a:buClr>
              <a:buFont typeface="Arial"/>
              <a:buNone/>
              <a:defRPr/>
            </a:lvl8pPr>
            <a:lvl9pPr marL="3657600" marR="0" lvl="8" indent="0" algn="ctr" rtl="0">
              <a:lnSpc>
                <a:spcPct val="100000"/>
              </a:lnSpc>
              <a:spcBef>
                <a:spcPts val="400"/>
              </a:spcBef>
              <a:spcAft>
                <a:spcPts val="0"/>
              </a:spcAft>
              <a:buClr>
                <a:srgbClr val="888888"/>
              </a:buClr>
              <a:buFont typeface="Arial"/>
              <a:buNone/>
              <a:defRPr/>
            </a:lvl9pPr>
          </a:lstStyle>
          <a:p>
            <a:endParaRPr/>
          </a:p>
        </p:txBody>
      </p:sp>
      <p:sp>
        <p:nvSpPr>
          <p:cNvPr id="19" name="Shape 1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2" name="Shape 22"/>
          <p:cNvPicPr preferRelativeResize="0"/>
          <p:nvPr/>
        </p:nvPicPr>
        <p:blipFill rotWithShape="1">
          <a:blip r:embed="rId2">
            <a:alphaModFix/>
          </a:blip>
          <a:srcRect/>
          <a:stretch/>
        </p:blipFill>
        <p:spPr>
          <a:xfrm>
            <a:off x="7466446" y="6322621"/>
            <a:ext cx="1246908" cy="3414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9" name="Shape 29"/>
          <p:cNvPicPr preferRelativeResize="0"/>
          <p:nvPr/>
        </p:nvPicPr>
        <p:blipFill rotWithShape="1">
          <a:blip r:embed="rId2">
            <a:alphaModFix/>
          </a:blip>
          <a:srcRect/>
          <a:stretch/>
        </p:blipFill>
        <p:spPr>
          <a:xfrm>
            <a:off x="7556500" y="6236896"/>
            <a:ext cx="1243584" cy="3405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5" name="Shape 3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2" name="Shape 4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6" name="Shape 46"/>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8" name="Shape 48"/>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help.turnitin.com/feedback-studio/flags.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ririana@turnitin.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indonesia@turniti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93CF"/>
        </a:solidFill>
        <a:effectLst/>
      </p:bgPr>
    </p:bg>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2412800" y="1219439"/>
            <a:ext cx="4239900" cy="1760700"/>
          </a:xfrm>
          <a:prstGeom prst="rect">
            <a:avLst/>
          </a:prstGeom>
          <a:noFill/>
          <a:ln>
            <a:noFill/>
          </a:ln>
        </p:spPr>
      </p:pic>
      <p:sp>
        <p:nvSpPr>
          <p:cNvPr id="94" name="Shape 94"/>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t> </a:t>
            </a:r>
          </a:p>
        </p:txBody>
      </p:sp>
      <p:sp>
        <p:nvSpPr>
          <p:cNvPr id="95" name="Shape 95"/>
          <p:cNvSpPr txBox="1"/>
          <p:nvPr/>
        </p:nvSpPr>
        <p:spPr>
          <a:xfrm>
            <a:off x="417950" y="2665464"/>
            <a:ext cx="8229600" cy="1071300"/>
          </a:xfrm>
          <a:prstGeom prst="rect">
            <a:avLst/>
          </a:prstGeom>
          <a:noFill/>
          <a:ln>
            <a:noFill/>
          </a:ln>
        </p:spPr>
        <p:txBody>
          <a:bodyPr lIns="91425" tIns="91425" rIns="91425" bIns="91425" anchor="ctr" anchorCtr="0">
            <a:noAutofit/>
          </a:bodyPr>
          <a:lstStyle/>
          <a:p>
            <a:pPr lvl="0" algn="ctr" rtl="0">
              <a:spcBef>
                <a:spcPts val="0"/>
              </a:spcBef>
              <a:buNone/>
            </a:pPr>
            <a:r>
              <a:rPr lang="en-US" sz="3000">
                <a:solidFill>
                  <a:schemeClr val="lt1"/>
                </a:solidFill>
                <a:latin typeface="Roboto"/>
                <a:ea typeface="Roboto"/>
                <a:cs typeface="Roboto"/>
                <a:sym typeface="Roboto"/>
              </a:rPr>
              <a:t>From Plagiarism to Academic Excellence</a:t>
            </a:r>
          </a:p>
        </p:txBody>
      </p:sp>
      <p:sp>
        <p:nvSpPr>
          <p:cNvPr id="96" name="Shape 96"/>
          <p:cNvSpPr txBox="1"/>
          <p:nvPr/>
        </p:nvSpPr>
        <p:spPr>
          <a:xfrm>
            <a:off x="916650" y="4896575"/>
            <a:ext cx="7310700" cy="9597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a:solidFill>
                  <a:srgbClr val="E8F3FB"/>
                </a:solidFill>
                <a:latin typeface="Roboto"/>
                <a:ea typeface="Roboto"/>
                <a:cs typeface="Roboto"/>
                <a:sym typeface="Roboto"/>
              </a:rPr>
              <a:t>Trusted by 15,000 Institutions and 2 Million Instructors</a:t>
            </a:r>
          </a:p>
        </p:txBody>
      </p:sp>
      <p:sp>
        <p:nvSpPr>
          <p:cNvPr id="97" name="Shape 97"/>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44665-14C5-4942-9ED4-24BD05EB3F81}"/>
              </a:ext>
            </a:extLst>
          </p:cNvPr>
          <p:cNvSpPr>
            <a:spLocks noGrp="1"/>
          </p:cNvSpPr>
          <p:nvPr>
            <p:ph type="sldNum" idx="12"/>
          </p:nvPr>
        </p:nvSpPr>
        <p:spPr>
          <a:xfrm>
            <a:off x="6640552" y="6854734"/>
            <a:ext cx="2346958" cy="401638"/>
          </a:xfrm>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800" b="0" i="0" u="none" strike="noStrike" cap="none" smtClean="0">
                <a:solidFill>
                  <a:srgbClr val="888888"/>
                </a:solidFill>
                <a:latin typeface="Calibri"/>
                <a:ea typeface="Calibri"/>
                <a:cs typeface="Calibri"/>
                <a:sym typeface="Calibri"/>
              </a:rPr>
              <a:t>10</a:t>
            </a:fld>
            <a:endParaRPr lang="en-US" sz="1800" b="0" i="0" u="none" strike="noStrike" cap="none">
              <a:solidFill>
                <a:srgbClr val="888888"/>
              </a:solidFill>
              <a:latin typeface="Calibri"/>
              <a:ea typeface="Calibri"/>
              <a:cs typeface="Calibri"/>
              <a:sym typeface="Calibri"/>
            </a:endParaRPr>
          </a:p>
        </p:txBody>
      </p:sp>
      <p:grpSp>
        <p:nvGrpSpPr>
          <p:cNvPr id="5" name="Google Shape;182;p37">
            <a:extLst>
              <a:ext uri="{FF2B5EF4-FFF2-40B4-BE49-F238E27FC236}">
                <a16:creationId xmlns:a16="http://schemas.microsoft.com/office/drawing/2014/main" id="{C60F3C2E-3BDE-804D-B7F0-5A5A13693B6C}"/>
              </a:ext>
            </a:extLst>
          </p:cNvPr>
          <p:cNvGrpSpPr/>
          <p:nvPr/>
        </p:nvGrpSpPr>
        <p:grpSpPr>
          <a:xfrm>
            <a:off x="208402" y="365905"/>
            <a:ext cx="4363598" cy="2557831"/>
            <a:chOff x="522660" y="657743"/>
            <a:chExt cx="3612600" cy="2562314"/>
          </a:xfrm>
        </p:grpSpPr>
        <p:sp>
          <p:nvSpPr>
            <p:cNvPr id="6" name="Google Shape;183;p37">
              <a:extLst>
                <a:ext uri="{FF2B5EF4-FFF2-40B4-BE49-F238E27FC236}">
                  <a16:creationId xmlns:a16="http://schemas.microsoft.com/office/drawing/2014/main" id="{18978AF1-A61C-A946-A8DA-F7BBCC304002}"/>
                </a:ext>
              </a:extLst>
            </p:cNvPr>
            <p:cNvSpPr txBox="1"/>
            <p:nvPr/>
          </p:nvSpPr>
          <p:spPr>
            <a:xfrm>
              <a:off x="522660" y="1773457"/>
              <a:ext cx="3612600" cy="1446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000" dirty="0">
                  <a:solidFill>
                    <a:schemeClr val="lt1"/>
                  </a:solidFill>
                  <a:latin typeface="Roboto Medium"/>
                  <a:ea typeface="Roboto Medium"/>
                  <a:cs typeface="Roboto Medium"/>
                  <a:sym typeface="Roboto Medium"/>
                </a:rPr>
                <a:t>Student Paper Repository</a:t>
              </a:r>
              <a:endParaRPr sz="1600" dirty="0"/>
            </a:p>
            <a:p>
              <a:pPr marL="0" marR="0" lvl="0" indent="0" algn="ctr" rtl="0">
                <a:spcBef>
                  <a:spcPts val="0"/>
                </a:spcBef>
                <a:spcAft>
                  <a:spcPts val="0"/>
                </a:spcAft>
                <a:buNone/>
              </a:pPr>
              <a:endParaRPr sz="1600"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Discourage improper collaboration</a:t>
              </a:r>
              <a:endParaRPr sz="1600" dirty="0"/>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&amp; prevent student collusion</a:t>
              </a:r>
              <a:endParaRPr sz="1600" dirty="0"/>
            </a:p>
            <a:p>
              <a:pPr marL="0" marR="0" lvl="0" indent="0" algn="ctr" rtl="0">
                <a:spcBef>
                  <a:spcPts val="0"/>
                </a:spcBef>
                <a:spcAft>
                  <a:spcPts val="0"/>
                </a:spcAft>
                <a:buNone/>
              </a:pPr>
              <a:endParaRPr sz="1600"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1.3 billion student papers</a:t>
              </a:r>
              <a:endParaRPr sz="1600" dirty="0"/>
            </a:p>
          </p:txBody>
        </p:sp>
        <p:pic>
          <p:nvPicPr>
            <p:cNvPr id="7" name="Google Shape;184;p37">
              <a:extLst>
                <a:ext uri="{FF2B5EF4-FFF2-40B4-BE49-F238E27FC236}">
                  <a16:creationId xmlns:a16="http://schemas.microsoft.com/office/drawing/2014/main" id="{A0900AE0-8FC6-4440-8D3C-7DEF33DB1B6A}"/>
                </a:ext>
              </a:extLst>
            </p:cNvPr>
            <p:cNvPicPr preferRelativeResize="0"/>
            <p:nvPr/>
          </p:nvPicPr>
          <p:blipFill rotWithShape="1">
            <a:blip r:embed="rId3">
              <a:alphaModFix/>
            </a:blip>
            <a:srcRect/>
            <a:stretch/>
          </p:blipFill>
          <p:spPr>
            <a:xfrm>
              <a:off x="1973187" y="657743"/>
              <a:ext cx="714603" cy="935668"/>
            </a:xfrm>
            <a:prstGeom prst="rect">
              <a:avLst/>
            </a:prstGeom>
            <a:noFill/>
            <a:ln>
              <a:noFill/>
            </a:ln>
          </p:spPr>
        </p:pic>
      </p:grpSp>
      <p:grpSp>
        <p:nvGrpSpPr>
          <p:cNvPr id="8" name="Google Shape;185;p37">
            <a:extLst>
              <a:ext uri="{FF2B5EF4-FFF2-40B4-BE49-F238E27FC236}">
                <a16:creationId xmlns:a16="http://schemas.microsoft.com/office/drawing/2014/main" id="{23F7B327-CE41-E34F-8B84-D2083869163F}"/>
              </a:ext>
            </a:extLst>
          </p:cNvPr>
          <p:cNvGrpSpPr/>
          <p:nvPr/>
        </p:nvGrpSpPr>
        <p:grpSpPr>
          <a:xfrm>
            <a:off x="4458724" y="3423943"/>
            <a:ext cx="4363598" cy="2541233"/>
            <a:chOff x="8056786" y="3741478"/>
            <a:chExt cx="3612600" cy="2545685"/>
          </a:xfrm>
        </p:grpSpPr>
        <p:sp>
          <p:nvSpPr>
            <p:cNvPr id="9" name="Google Shape;186;p37">
              <a:extLst>
                <a:ext uri="{FF2B5EF4-FFF2-40B4-BE49-F238E27FC236}">
                  <a16:creationId xmlns:a16="http://schemas.microsoft.com/office/drawing/2014/main" id="{5825227E-F50D-8E4A-B537-5A31CB859F26}"/>
                </a:ext>
              </a:extLst>
            </p:cNvPr>
            <p:cNvSpPr txBox="1"/>
            <p:nvPr/>
          </p:nvSpPr>
          <p:spPr>
            <a:xfrm>
              <a:off x="8056786" y="4840563"/>
              <a:ext cx="3612600" cy="1446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000" dirty="0">
                  <a:solidFill>
                    <a:schemeClr val="lt1"/>
                  </a:solidFill>
                  <a:latin typeface="Roboto Medium"/>
                  <a:ea typeface="Roboto Medium"/>
                  <a:cs typeface="Roboto Medium"/>
                  <a:sym typeface="Roboto Medium"/>
                </a:rPr>
                <a:t>Scholarly Repository</a:t>
              </a:r>
              <a:endParaRPr sz="1600" dirty="0"/>
            </a:p>
            <a:p>
              <a:pPr marL="0" marR="0" lvl="0" indent="0" algn="ctr" rtl="0">
                <a:spcBef>
                  <a:spcPts val="0"/>
                </a:spcBef>
                <a:spcAft>
                  <a:spcPts val="0"/>
                </a:spcAft>
                <a:buNone/>
              </a:pPr>
              <a:endParaRPr sz="1600" b="1"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Avoid academic </a:t>
              </a:r>
              <a:endParaRPr sz="1600" dirty="0"/>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&amp; research misconduct</a:t>
              </a:r>
              <a:endParaRPr sz="1600" dirty="0"/>
            </a:p>
            <a:p>
              <a:pPr marL="0" marR="0" lvl="0" indent="0" algn="ctr" rtl="0">
                <a:spcBef>
                  <a:spcPts val="0"/>
                </a:spcBef>
                <a:spcAft>
                  <a:spcPts val="0"/>
                </a:spcAft>
                <a:buNone/>
              </a:pPr>
              <a:endParaRPr sz="1600" b="1"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170+ million journals and publications</a:t>
              </a:r>
              <a:endParaRPr sz="1600" dirty="0"/>
            </a:p>
          </p:txBody>
        </p:sp>
        <p:pic>
          <p:nvPicPr>
            <p:cNvPr id="10" name="Google Shape;187;p37">
              <a:extLst>
                <a:ext uri="{FF2B5EF4-FFF2-40B4-BE49-F238E27FC236}">
                  <a16:creationId xmlns:a16="http://schemas.microsoft.com/office/drawing/2014/main" id="{7E5D001D-126B-2542-A5F4-E0E592994A1A}"/>
                </a:ext>
              </a:extLst>
            </p:cNvPr>
            <p:cNvPicPr preferRelativeResize="0"/>
            <p:nvPr/>
          </p:nvPicPr>
          <p:blipFill rotWithShape="1">
            <a:blip r:embed="rId4">
              <a:alphaModFix/>
            </a:blip>
            <a:srcRect/>
            <a:stretch/>
          </p:blipFill>
          <p:spPr>
            <a:xfrm>
              <a:off x="9374044" y="3741478"/>
              <a:ext cx="988067" cy="919134"/>
            </a:xfrm>
            <a:prstGeom prst="rect">
              <a:avLst/>
            </a:prstGeom>
            <a:noFill/>
            <a:ln>
              <a:noFill/>
            </a:ln>
          </p:spPr>
        </p:pic>
      </p:grpSp>
      <p:grpSp>
        <p:nvGrpSpPr>
          <p:cNvPr id="11" name="Google Shape;188;p37">
            <a:extLst>
              <a:ext uri="{FF2B5EF4-FFF2-40B4-BE49-F238E27FC236}">
                <a16:creationId xmlns:a16="http://schemas.microsoft.com/office/drawing/2014/main" id="{432867D9-CF58-4244-A877-885E39A97CAE}"/>
              </a:ext>
            </a:extLst>
          </p:cNvPr>
          <p:cNvGrpSpPr/>
          <p:nvPr/>
        </p:nvGrpSpPr>
        <p:grpSpPr>
          <a:xfrm>
            <a:off x="208402" y="3428417"/>
            <a:ext cx="4363598" cy="2541233"/>
            <a:chOff x="4241148" y="1790531"/>
            <a:chExt cx="3612600" cy="2545685"/>
          </a:xfrm>
        </p:grpSpPr>
        <p:sp>
          <p:nvSpPr>
            <p:cNvPr id="12" name="Google Shape;189;p37">
              <a:extLst>
                <a:ext uri="{FF2B5EF4-FFF2-40B4-BE49-F238E27FC236}">
                  <a16:creationId xmlns:a16="http://schemas.microsoft.com/office/drawing/2014/main" id="{ACBA7A4F-CAE2-2A45-ADEC-2DB88EEE4A96}"/>
                </a:ext>
              </a:extLst>
            </p:cNvPr>
            <p:cNvSpPr txBox="1"/>
            <p:nvPr/>
          </p:nvSpPr>
          <p:spPr>
            <a:xfrm>
              <a:off x="4241148" y="2889616"/>
              <a:ext cx="3612600" cy="1446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000" dirty="0">
                  <a:solidFill>
                    <a:schemeClr val="lt1"/>
                  </a:solidFill>
                  <a:latin typeface="Roboto Medium"/>
                  <a:ea typeface="Roboto Medium"/>
                  <a:cs typeface="Roboto Medium"/>
                  <a:sym typeface="Roboto Medium"/>
                </a:rPr>
                <a:t>Current &amp; Archived Internet</a:t>
              </a:r>
              <a:endParaRPr sz="1600" dirty="0"/>
            </a:p>
            <a:p>
              <a:pPr marL="0" marR="0" lvl="0" indent="0" algn="ctr" rtl="0">
                <a:spcBef>
                  <a:spcPts val="0"/>
                </a:spcBef>
                <a:spcAft>
                  <a:spcPts val="0"/>
                </a:spcAft>
                <a:buNone/>
              </a:pPr>
              <a:endParaRPr sz="1600"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Prevent copy-paste </a:t>
              </a:r>
              <a:endParaRPr sz="1600" dirty="0"/>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culture</a:t>
              </a:r>
              <a:endParaRPr sz="1600" dirty="0"/>
            </a:p>
            <a:p>
              <a:pPr marL="0" marR="0" lvl="0" indent="0" algn="ctr" rtl="0">
                <a:spcBef>
                  <a:spcPts val="0"/>
                </a:spcBef>
                <a:spcAft>
                  <a:spcPts val="0"/>
                </a:spcAft>
                <a:buNone/>
              </a:pPr>
              <a:endParaRPr sz="1600" b="1"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85+ billion archived web pages</a:t>
              </a:r>
              <a:endParaRPr sz="1600" dirty="0"/>
            </a:p>
          </p:txBody>
        </p:sp>
        <p:pic>
          <p:nvPicPr>
            <p:cNvPr id="13" name="Google Shape;190;p37">
              <a:extLst>
                <a:ext uri="{FF2B5EF4-FFF2-40B4-BE49-F238E27FC236}">
                  <a16:creationId xmlns:a16="http://schemas.microsoft.com/office/drawing/2014/main" id="{238159F3-CFCB-114B-828C-FEF70A5D7BB6}"/>
                </a:ext>
              </a:extLst>
            </p:cNvPr>
            <p:cNvPicPr preferRelativeResize="0"/>
            <p:nvPr/>
          </p:nvPicPr>
          <p:blipFill rotWithShape="1">
            <a:blip r:embed="rId5">
              <a:alphaModFix/>
            </a:blip>
            <a:srcRect/>
            <a:stretch/>
          </p:blipFill>
          <p:spPr>
            <a:xfrm>
              <a:off x="5578095" y="1790531"/>
              <a:ext cx="938656" cy="919133"/>
            </a:xfrm>
            <a:prstGeom prst="rect">
              <a:avLst/>
            </a:prstGeom>
            <a:noFill/>
            <a:ln>
              <a:noFill/>
            </a:ln>
          </p:spPr>
        </p:pic>
      </p:grpSp>
      <p:grpSp>
        <p:nvGrpSpPr>
          <p:cNvPr id="14" name="Google Shape;191;p37">
            <a:extLst>
              <a:ext uri="{FF2B5EF4-FFF2-40B4-BE49-F238E27FC236}">
                <a16:creationId xmlns:a16="http://schemas.microsoft.com/office/drawing/2014/main" id="{97A385B7-7762-2D46-892E-D4F90F8A2754}"/>
              </a:ext>
            </a:extLst>
          </p:cNvPr>
          <p:cNvGrpSpPr/>
          <p:nvPr/>
        </p:nvGrpSpPr>
        <p:grpSpPr>
          <a:xfrm>
            <a:off x="4458753" y="416000"/>
            <a:ext cx="4363598" cy="2127333"/>
            <a:chOff x="2694529" y="3741478"/>
            <a:chExt cx="3612600" cy="2131059"/>
          </a:xfrm>
        </p:grpSpPr>
        <p:pic>
          <p:nvPicPr>
            <p:cNvPr id="15" name="Google Shape;192;p37">
              <a:extLst>
                <a:ext uri="{FF2B5EF4-FFF2-40B4-BE49-F238E27FC236}">
                  <a16:creationId xmlns:a16="http://schemas.microsoft.com/office/drawing/2014/main" id="{9892E3F5-A8F8-204A-9C43-CB2699DE1884}"/>
                </a:ext>
              </a:extLst>
            </p:cNvPr>
            <p:cNvPicPr preferRelativeResize="0"/>
            <p:nvPr/>
          </p:nvPicPr>
          <p:blipFill rotWithShape="1">
            <a:blip r:embed="rId6">
              <a:alphaModFix/>
            </a:blip>
            <a:srcRect/>
            <a:stretch/>
          </p:blipFill>
          <p:spPr>
            <a:xfrm>
              <a:off x="4008057" y="3741478"/>
              <a:ext cx="985496" cy="935668"/>
            </a:xfrm>
            <a:prstGeom prst="rect">
              <a:avLst/>
            </a:prstGeom>
            <a:noFill/>
            <a:ln>
              <a:noFill/>
            </a:ln>
          </p:spPr>
        </p:pic>
        <p:sp>
          <p:nvSpPr>
            <p:cNvPr id="16" name="Google Shape;193;p37">
              <a:extLst>
                <a:ext uri="{FF2B5EF4-FFF2-40B4-BE49-F238E27FC236}">
                  <a16:creationId xmlns:a16="http://schemas.microsoft.com/office/drawing/2014/main" id="{0D7F4966-F2A6-544C-A87D-96C0A00A1F20}"/>
                </a:ext>
              </a:extLst>
            </p:cNvPr>
            <p:cNvSpPr txBox="1"/>
            <p:nvPr/>
          </p:nvSpPr>
          <p:spPr>
            <a:xfrm>
              <a:off x="2694529" y="4856737"/>
              <a:ext cx="3612600" cy="1015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000" dirty="0">
                  <a:solidFill>
                    <a:schemeClr val="lt1"/>
                  </a:solidFill>
                  <a:latin typeface="Roboto Medium"/>
                  <a:ea typeface="Roboto Medium"/>
                  <a:cs typeface="Roboto Medium"/>
                  <a:sym typeface="Roboto Medium"/>
                </a:rPr>
                <a:t>Institutional Repository</a:t>
              </a:r>
              <a:endParaRPr sz="1600" dirty="0"/>
            </a:p>
            <a:p>
              <a:pPr marL="0" marR="0" lvl="0" indent="0" algn="ctr" rtl="0">
                <a:spcBef>
                  <a:spcPts val="0"/>
                </a:spcBef>
                <a:spcAft>
                  <a:spcPts val="0"/>
                </a:spcAft>
                <a:buNone/>
              </a:pPr>
              <a:endParaRPr sz="1600" dirty="0">
                <a:solidFill>
                  <a:schemeClr val="lt1"/>
                </a:solidFill>
                <a:latin typeface="Roboto Thin"/>
                <a:ea typeface="Roboto Thin"/>
                <a:cs typeface="Roboto Thin"/>
                <a:sym typeface="Roboto Thin"/>
              </a:endParaRPr>
            </a:p>
            <a:p>
              <a:pPr marL="0" marR="0" lvl="0" indent="0" algn="ctr" rtl="0">
                <a:spcBef>
                  <a:spcPts val="0"/>
                </a:spcBef>
                <a:spcAft>
                  <a:spcPts val="0"/>
                </a:spcAft>
                <a:buNone/>
              </a:pPr>
              <a:r>
                <a:rPr lang="en" sz="1600" dirty="0">
                  <a:solidFill>
                    <a:schemeClr val="lt1"/>
                  </a:solidFill>
                  <a:latin typeface="Roboto Thin"/>
                  <a:ea typeface="Roboto Thin"/>
                  <a:cs typeface="Roboto Thin"/>
                  <a:sym typeface="Roboto Thin"/>
                </a:rPr>
                <a:t>A private repository that other institutions cannot match against</a:t>
              </a:r>
              <a:endParaRPr sz="1600" dirty="0"/>
            </a:p>
          </p:txBody>
        </p:sp>
      </p:grpSp>
    </p:spTree>
    <p:extLst>
      <p:ext uri="{BB962C8B-B14F-4D97-AF65-F5344CB8AC3E}">
        <p14:creationId xmlns:p14="http://schemas.microsoft.com/office/powerpoint/2010/main" val="232667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8B16E-A884-2C4B-8D91-C617596A7568}"/>
              </a:ext>
            </a:extLst>
          </p:cNvPr>
          <p:cNvSpPr>
            <a:spLocks noGrp="1"/>
          </p:cNvSpPr>
          <p:nvPr>
            <p:ph type="sldNum" idx="12"/>
          </p:nvPr>
        </p:nvSpPr>
        <p:spPr>
          <a:xfrm>
            <a:off x="6367467" y="6371340"/>
            <a:ext cx="2133598" cy="365125"/>
          </a:xfrm>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cxnSp>
        <p:nvCxnSpPr>
          <p:cNvPr id="5" name="Google Shape;198;p38">
            <a:extLst>
              <a:ext uri="{FF2B5EF4-FFF2-40B4-BE49-F238E27FC236}">
                <a16:creationId xmlns:a16="http://schemas.microsoft.com/office/drawing/2014/main" id="{777F9229-8873-8142-9E2E-468C031737E2}"/>
              </a:ext>
            </a:extLst>
          </p:cNvPr>
          <p:cNvCxnSpPr/>
          <p:nvPr/>
        </p:nvCxnSpPr>
        <p:spPr>
          <a:xfrm rot="10800000">
            <a:off x="1001400" y="5375164"/>
            <a:ext cx="6221400" cy="0"/>
          </a:xfrm>
          <a:prstGeom prst="straightConnector1">
            <a:avLst/>
          </a:prstGeom>
          <a:noFill/>
          <a:ln w="9525" cap="flat" cmpd="sng">
            <a:solidFill>
              <a:schemeClr val="lt1"/>
            </a:solidFill>
            <a:prstDash val="dash"/>
            <a:miter lim="800000"/>
            <a:headEnd type="none" w="sm" len="sm"/>
            <a:tailEnd type="none" w="sm" len="sm"/>
          </a:ln>
        </p:spPr>
      </p:cxnSp>
      <p:sp>
        <p:nvSpPr>
          <p:cNvPr id="6" name="Google Shape;199;p38">
            <a:extLst>
              <a:ext uri="{FF2B5EF4-FFF2-40B4-BE49-F238E27FC236}">
                <a16:creationId xmlns:a16="http://schemas.microsoft.com/office/drawing/2014/main" id="{79F172FB-33F7-7347-A7C3-098251333138}"/>
              </a:ext>
            </a:extLst>
          </p:cNvPr>
          <p:cNvSpPr txBox="1"/>
          <p:nvPr/>
        </p:nvSpPr>
        <p:spPr>
          <a:xfrm>
            <a:off x="698367" y="283110"/>
            <a:ext cx="73758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0" i="0" u="none" strike="noStrike" cap="none" dirty="0">
                <a:solidFill>
                  <a:schemeClr val="lt1"/>
                </a:solidFill>
                <a:latin typeface="Roboto"/>
                <a:ea typeface="Roboto"/>
                <a:cs typeface="Roboto"/>
                <a:sym typeface="Roboto"/>
              </a:rPr>
              <a:t>Similarity Reports can be generated for the following file types:</a:t>
            </a:r>
            <a:endParaRPr dirty="0"/>
          </a:p>
        </p:txBody>
      </p:sp>
      <p:sp>
        <p:nvSpPr>
          <p:cNvPr id="7" name="Google Shape;200;p38">
            <a:extLst>
              <a:ext uri="{FF2B5EF4-FFF2-40B4-BE49-F238E27FC236}">
                <a16:creationId xmlns:a16="http://schemas.microsoft.com/office/drawing/2014/main" id="{E1CFAAEA-0A7F-404F-AA83-7C18321254D0}"/>
              </a:ext>
            </a:extLst>
          </p:cNvPr>
          <p:cNvSpPr txBox="1"/>
          <p:nvPr/>
        </p:nvSpPr>
        <p:spPr>
          <a:xfrm>
            <a:off x="778207" y="820452"/>
            <a:ext cx="3842400" cy="2917200"/>
          </a:xfrm>
          <a:prstGeom prst="rect">
            <a:avLst/>
          </a:prstGeom>
          <a:noFill/>
          <a:ln>
            <a:noFill/>
          </a:ln>
        </p:spPr>
        <p:txBody>
          <a:bodyPr spcFirstLastPara="1" wrap="square" lIns="68575" tIns="34275" rIns="68575" bIns="34275" anchor="t" anchorCtr="0">
            <a:noAutofit/>
          </a:bodyPr>
          <a:lstStyle/>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Microsoft Word® 	</a:t>
            </a:r>
            <a:r>
              <a:rPr lang="en" sz="1050" b="0" i="0" u="none" strike="noStrike" cap="none" dirty="0">
                <a:solidFill>
                  <a:schemeClr val="lt1"/>
                </a:solidFill>
                <a:latin typeface="Roboto Thin"/>
                <a:ea typeface="Roboto Thin"/>
                <a:cs typeface="Roboto Thin"/>
                <a:sym typeface="Roboto Thin"/>
              </a:rPr>
              <a:t>(.doc / .docx)</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Microsoft PowerPoint® </a:t>
            </a:r>
            <a:r>
              <a:rPr lang="en" sz="1050" b="0" i="0" u="none" strike="noStrike" cap="none" dirty="0">
                <a:solidFill>
                  <a:schemeClr val="lt1"/>
                </a:solidFill>
                <a:latin typeface="Roboto Thin"/>
                <a:ea typeface="Roboto Thin"/>
                <a:cs typeface="Roboto Thin"/>
                <a:sym typeface="Roboto Thin"/>
              </a:rPr>
              <a:t>(.ppt / .pptx / .</a:t>
            </a:r>
            <a:r>
              <a:rPr lang="en" sz="1050" b="0" i="0" u="none" strike="noStrike" cap="none" dirty="0" err="1">
                <a:solidFill>
                  <a:schemeClr val="lt1"/>
                </a:solidFill>
                <a:latin typeface="Roboto Thin"/>
                <a:ea typeface="Roboto Thin"/>
                <a:cs typeface="Roboto Thin"/>
                <a:sym typeface="Roboto Thin"/>
              </a:rPr>
              <a:t>pps</a:t>
            </a:r>
            <a:r>
              <a:rPr lang="en" sz="1050" b="0" i="0" u="none" strike="noStrike" cap="none" dirty="0">
                <a:solidFill>
                  <a:schemeClr val="lt1"/>
                </a:solidFill>
                <a:latin typeface="Roboto Thin"/>
                <a:ea typeface="Roboto Thin"/>
                <a:cs typeface="Roboto Thin"/>
                <a:sym typeface="Roboto Thin"/>
              </a:rPr>
              <a:t> / .</a:t>
            </a:r>
            <a:r>
              <a:rPr lang="en" sz="1050" b="0" i="0" u="none" strike="noStrike" cap="none" dirty="0" err="1">
                <a:solidFill>
                  <a:schemeClr val="lt1"/>
                </a:solidFill>
                <a:latin typeface="Roboto Thin"/>
                <a:ea typeface="Roboto Thin"/>
                <a:cs typeface="Roboto Thin"/>
                <a:sym typeface="Roboto Thin"/>
              </a:rPr>
              <a:t>ppsx</a:t>
            </a:r>
            <a:r>
              <a:rPr lang="en" sz="1050" b="0" i="0" u="none" strike="noStrike" cap="none" dirty="0">
                <a:solidFill>
                  <a:schemeClr val="lt1"/>
                </a:solidFill>
                <a:latin typeface="Roboto Thin"/>
                <a:ea typeface="Roboto Thin"/>
                <a:cs typeface="Roboto Thin"/>
                <a:sym typeface="Roboto Thin"/>
              </a:rPr>
              <a:t>)</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Microsoft Excel®		</a:t>
            </a:r>
            <a:r>
              <a:rPr lang="en" sz="1050" b="0" i="0" u="none" strike="noStrike" cap="none" dirty="0">
                <a:solidFill>
                  <a:schemeClr val="lt1"/>
                </a:solidFill>
                <a:latin typeface="Roboto Thin"/>
                <a:ea typeface="Roboto Thin"/>
                <a:cs typeface="Roboto Thin"/>
                <a:sym typeface="Roboto Thin"/>
              </a:rPr>
              <a:t>(.</a:t>
            </a:r>
            <a:r>
              <a:rPr lang="en" sz="1050" b="0" i="0" u="none" strike="noStrike" cap="none" dirty="0" err="1">
                <a:solidFill>
                  <a:schemeClr val="lt1"/>
                </a:solidFill>
                <a:latin typeface="Roboto Thin"/>
                <a:ea typeface="Roboto Thin"/>
                <a:cs typeface="Roboto Thin"/>
                <a:sym typeface="Roboto Thin"/>
              </a:rPr>
              <a:t>xls</a:t>
            </a:r>
            <a:r>
              <a:rPr lang="en" sz="1050" b="0" i="0" u="none" strike="noStrike" cap="none" dirty="0">
                <a:solidFill>
                  <a:schemeClr val="lt1"/>
                </a:solidFill>
                <a:latin typeface="Roboto Thin"/>
                <a:ea typeface="Roboto Thin"/>
                <a:cs typeface="Roboto Thin"/>
                <a:sym typeface="Roboto Thin"/>
              </a:rPr>
              <a:t> / .xlsx)</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Adobe® PDF	 	</a:t>
            </a:r>
            <a:r>
              <a:rPr lang="en" sz="1050" b="0" i="0" u="none" strike="noStrike" cap="none" dirty="0">
                <a:solidFill>
                  <a:schemeClr val="lt1"/>
                </a:solidFill>
                <a:latin typeface="Roboto Thin"/>
                <a:ea typeface="Roboto Thin"/>
                <a:cs typeface="Roboto Thin"/>
                <a:sym typeface="Roboto Thin"/>
              </a:rPr>
              <a:t>(.pdf)</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Adobe® PostScript	</a:t>
            </a:r>
            <a:r>
              <a:rPr lang="en" sz="1050" b="0" i="0" u="none" strike="noStrike" cap="none" dirty="0">
                <a:solidFill>
                  <a:schemeClr val="lt1"/>
                </a:solidFill>
                <a:latin typeface="Roboto Thin"/>
                <a:ea typeface="Roboto Thin"/>
                <a:cs typeface="Roboto Thin"/>
                <a:sym typeface="Roboto Thin"/>
              </a:rPr>
              <a:t>(.</a:t>
            </a:r>
            <a:r>
              <a:rPr lang="en" sz="1050" b="0" i="0" u="none" strike="noStrike" cap="none" dirty="0" err="1">
                <a:solidFill>
                  <a:schemeClr val="lt1"/>
                </a:solidFill>
                <a:latin typeface="Roboto Thin"/>
                <a:ea typeface="Roboto Thin"/>
                <a:cs typeface="Roboto Thin"/>
                <a:sym typeface="Roboto Thin"/>
              </a:rPr>
              <a:t>ps</a:t>
            </a:r>
            <a:r>
              <a:rPr lang="en" sz="1050" b="0" i="0" u="none" strike="noStrike" cap="none" dirty="0">
                <a:solidFill>
                  <a:schemeClr val="lt1"/>
                </a:solidFill>
                <a:latin typeface="Roboto Thin"/>
                <a:ea typeface="Roboto Thin"/>
                <a:cs typeface="Roboto Thin"/>
                <a:sym typeface="Roboto Thin"/>
              </a:rPr>
              <a:t> / .eps)</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OpenOffice Text		</a:t>
            </a:r>
            <a:r>
              <a:rPr lang="en" sz="1050" b="0" i="0" u="none" strike="noStrike" cap="none" dirty="0">
                <a:solidFill>
                  <a:schemeClr val="lt1"/>
                </a:solidFill>
                <a:latin typeface="Roboto Thin"/>
                <a:ea typeface="Roboto Thin"/>
                <a:cs typeface="Roboto Thin"/>
                <a:sym typeface="Roboto Thin"/>
              </a:rPr>
              <a:t>(.</a:t>
            </a:r>
            <a:r>
              <a:rPr lang="en" sz="1050" b="0" i="0" u="none" strike="noStrike" cap="none" dirty="0" err="1">
                <a:solidFill>
                  <a:schemeClr val="lt1"/>
                </a:solidFill>
                <a:latin typeface="Roboto Thin"/>
                <a:ea typeface="Roboto Thin"/>
                <a:cs typeface="Roboto Thin"/>
                <a:sym typeface="Roboto Thin"/>
              </a:rPr>
              <a:t>odt</a:t>
            </a:r>
            <a:r>
              <a:rPr lang="en" sz="1050" b="0" i="0" u="none" strike="noStrike" cap="none" dirty="0">
                <a:solidFill>
                  <a:schemeClr val="lt1"/>
                </a:solidFill>
                <a:latin typeface="Roboto Thin"/>
                <a:ea typeface="Roboto Thin"/>
                <a:cs typeface="Roboto Thin"/>
                <a:sym typeface="Roboto Thin"/>
              </a:rPr>
              <a:t>)</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Corel WordPerfect®	</a:t>
            </a:r>
            <a:r>
              <a:rPr lang="en" sz="1050" b="0" i="0" u="none" strike="noStrike" cap="none" dirty="0">
                <a:solidFill>
                  <a:schemeClr val="lt1"/>
                </a:solidFill>
                <a:latin typeface="Roboto Thin"/>
                <a:ea typeface="Roboto Thin"/>
                <a:cs typeface="Roboto Thin"/>
                <a:sym typeface="Roboto Thin"/>
              </a:rPr>
              <a:t>(.</a:t>
            </a:r>
            <a:r>
              <a:rPr lang="en" sz="1050" b="0" i="0" u="none" strike="noStrike" cap="none" dirty="0" err="1">
                <a:solidFill>
                  <a:schemeClr val="lt1"/>
                </a:solidFill>
                <a:latin typeface="Roboto Thin"/>
                <a:ea typeface="Roboto Thin"/>
                <a:cs typeface="Roboto Thin"/>
                <a:sym typeface="Roboto Thin"/>
              </a:rPr>
              <a:t>wpd</a:t>
            </a:r>
            <a:r>
              <a:rPr lang="en" sz="1050" b="0" i="0" u="none" strike="noStrike" cap="none" dirty="0">
                <a:solidFill>
                  <a:schemeClr val="lt1"/>
                </a:solidFill>
                <a:latin typeface="Roboto Thin"/>
                <a:ea typeface="Roboto Thin"/>
                <a:cs typeface="Roboto Thin"/>
                <a:sym typeface="Roboto Thin"/>
              </a:rPr>
              <a:t>)</a:t>
            </a:r>
            <a:endParaRPr sz="1050" b="0" i="0" u="none" strike="noStrike" cap="none" dirty="0">
              <a:solidFill>
                <a:schemeClr val="lt1"/>
              </a:solidFill>
              <a:latin typeface="Roboto Thin"/>
              <a:ea typeface="Roboto Thin"/>
              <a:cs typeface="Roboto Thin"/>
              <a:sym typeface="Roboto Thin"/>
            </a:endParaRPr>
          </a:p>
        </p:txBody>
      </p:sp>
      <p:sp>
        <p:nvSpPr>
          <p:cNvPr id="8" name="Google Shape;201;p38">
            <a:extLst>
              <a:ext uri="{FF2B5EF4-FFF2-40B4-BE49-F238E27FC236}">
                <a16:creationId xmlns:a16="http://schemas.microsoft.com/office/drawing/2014/main" id="{61794009-2BEE-CF40-8B5A-51F3379F32B8}"/>
              </a:ext>
            </a:extLst>
          </p:cNvPr>
          <p:cNvSpPr txBox="1"/>
          <p:nvPr/>
        </p:nvSpPr>
        <p:spPr>
          <a:xfrm>
            <a:off x="5301600" y="856374"/>
            <a:ext cx="3842400" cy="2917200"/>
          </a:xfrm>
          <a:prstGeom prst="rect">
            <a:avLst/>
          </a:prstGeom>
          <a:noFill/>
          <a:ln>
            <a:noFill/>
          </a:ln>
        </p:spPr>
        <p:txBody>
          <a:bodyPr spcFirstLastPara="1" wrap="square" lIns="68575" tIns="34275" rIns="68575" bIns="34275" anchor="t" anchorCtr="0">
            <a:noAutofit/>
          </a:bodyPr>
          <a:lstStyle/>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Google Docs 	</a:t>
            </a:r>
            <a:r>
              <a:rPr lang="en" sz="1050" b="0" i="0" u="none" strike="noStrike" cap="none" dirty="0">
                <a:solidFill>
                  <a:schemeClr val="lt1"/>
                </a:solidFill>
                <a:latin typeface="Roboto Thin"/>
                <a:ea typeface="Roboto Thin"/>
                <a:cs typeface="Roboto Thin"/>
                <a:sym typeface="Roboto Thin"/>
              </a:rPr>
              <a:t>(via Google Drive™ picker)</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Google Slides 	</a:t>
            </a:r>
            <a:r>
              <a:rPr lang="en" sz="1050" b="0" i="0" u="none" strike="noStrike" cap="none" dirty="0">
                <a:solidFill>
                  <a:schemeClr val="lt1"/>
                </a:solidFill>
                <a:latin typeface="Roboto Thin"/>
                <a:ea typeface="Roboto Thin"/>
                <a:cs typeface="Roboto Thin"/>
                <a:sym typeface="Roboto Thin"/>
              </a:rPr>
              <a:t>(via Google Drive™ picker)</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Google Sheets 	</a:t>
            </a:r>
            <a:r>
              <a:rPr lang="en" sz="1050" b="0" i="0" u="none" strike="noStrike" cap="none" dirty="0">
                <a:solidFill>
                  <a:schemeClr val="lt1"/>
                </a:solidFill>
                <a:latin typeface="Roboto Thin"/>
                <a:ea typeface="Roboto Thin"/>
                <a:cs typeface="Roboto Thin"/>
                <a:sym typeface="Roboto Thin"/>
              </a:rPr>
              <a:t>(via Google Drive™ picker)</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HTML</a:t>
            </a:r>
            <a:endParaRPr dirty="0"/>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Plain text		</a:t>
            </a:r>
            <a:r>
              <a:rPr lang="en" sz="1050" b="0" i="0" u="none" strike="noStrike" cap="none" dirty="0">
                <a:solidFill>
                  <a:schemeClr val="lt1"/>
                </a:solidFill>
                <a:latin typeface="Roboto Thin"/>
                <a:ea typeface="Roboto Thin"/>
                <a:cs typeface="Roboto Thin"/>
                <a:sym typeface="Roboto Thin"/>
              </a:rPr>
              <a:t>(.txt)</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Rich text format	</a:t>
            </a:r>
            <a:r>
              <a:rPr lang="en" sz="1050" b="0" i="0" u="none" strike="noStrike" cap="none" dirty="0">
                <a:solidFill>
                  <a:schemeClr val="lt1"/>
                </a:solidFill>
                <a:latin typeface="Roboto Thin"/>
                <a:ea typeface="Roboto Thin"/>
                <a:cs typeface="Roboto Thin"/>
                <a:sym typeface="Roboto Thin"/>
              </a:rPr>
              <a:t>(.rtf)</a:t>
            </a:r>
            <a:endParaRPr sz="1050" b="0" i="0" u="none" strike="noStrike" cap="none" dirty="0">
              <a:solidFill>
                <a:schemeClr val="lt1"/>
              </a:solidFill>
              <a:latin typeface="Roboto Thin"/>
              <a:ea typeface="Roboto Thin"/>
              <a:cs typeface="Roboto Thin"/>
              <a:sym typeface="Roboto Thin"/>
            </a:endParaRPr>
          </a:p>
          <a:p>
            <a:pPr marL="0" marR="0" lvl="0" indent="0" algn="l" rtl="0">
              <a:lnSpc>
                <a:spcPct val="200000"/>
              </a:lnSpc>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Hangul		</a:t>
            </a:r>
            <a:r>
              <a:rPr lang="en" sz="1050" b="0" i="0" u="none" strike="noStrike" cap="none" dirty="0">
                <a:solidFill>
                  <a:schemeClr val="lt1"/>
                </a:solidFill>
                <a:latin typeface="Roboto Thin"/>
                <a:ea typeface="Roboto Thin"/>
                <a:cs typeface="Roboto Thin"/>
                <a:sym typeface="Roboto Thin"/>
              </a:rPr>
              <a:t>(.</a:t>
            </a:r>
            <a:r>
              <a:rPr lang="en" sz="1050" b="0" i="0" u="none" strike="noStrike" cap="none" dirty="0" err="1">
                <a:solidFill>
                  <a:schemeClr val="lt1"/>
                </a:solidFill>
                <a:latin typeface="Roboto Thin"/>
                <a:ea typeface="Roboto Thin"/>
                <a:cs typeface="Roboto Thin"/>
                <a:sym typeface="Roboto Thin"/>
              </a:rPr>
              <a:t>hwp</a:t>
            </a:r>
            <a:r>
              <a:rPr lang="en" sz="1050" b="0" i="0" u="none" strike="noStrike" cap="none" dirty="0">
                <a:solidFill>
                  <a:schemeClr val="lt1"/>
                </a:solidFill>
                <a:latin typeface="Roboto Thin"/>
                <a:ea typeface="Roboto Thin"/>
                <a:cs typeface="Roboto Thin"/>
                <a:sym typeface="Roboto Thin"/>
              </a:rPr>
              <a:t>)</a:t>
            </a:r>
            <a:endParaRPr sz="1050" b="0" i="0" u="none" strike="noStrike" cap="none" dirty="0">
              <a:solidFill>
                <a:schemeClr val="lt1"/>
              </a:solidFill>
              <a:latin typeface="Roboto Thin"/>
              <a:ea typeface="Roboto Thin"/>
              <a:cs typeface="Roboto Thin"/>
              <a:sym typeface="Roboto Thin"/>
            </a:endParaRPr>
          </a:p>
        </p:txBody>
      </p:sp>
      <p:pic>
        <p:nvPicPr>
          <p:cNvPr id="9" name="Google Shape;202;p38">
            <a:extLst>
              <a:ext uri="{FF2B5EF4-FFF2-40B4-BE49-F238E27FC236}">
                <a16:creationId xmlns:a16="http://schemas.microsoft.com/office/drawing/2014/main" id="{64678027-6A93-204A-A241-742CD384A35F}"/>
              </a:ext>
            </a:extLst>
          </p:cNvPr>
          <p:cNvPicPr preferRelativeResize="0"/>
          <p:nvPr/>
        </p:nvPicPr>
        <p:blipFill rotWithShape="1">
          <a:blip r:embed="rId3">
            <a:alphaModFix/>
          </a:blip>
          <a:srcRect/>
          <a:stretch/>
        </p:blipFill>
        <p:spPr>
          <a:xfrm>
            <a:off x="329106" y="3008358"/>
            <a:ext cx="209226" cy="278968"/>
          </a:xfrm>
          <a:prstGeom prst="rect">
            <a:avLst/>
          </a:prstGeom>
          <a:noFill/>
          <a:ln>
            <a:noFill/>
          </a:ln>
        </p:spPr>
      </p:pic>
      <p:pic>
        <p:nvPicPr>
          <p:cNvPr id="10" name="Google Shape;203;p38">
            <a:extLst>
              <a:ext uri="{FF2B5EF4-FFF2-40B4-BE49-F238E27FC236}">
                <a16:creationId xmlns:a16="http://schemas.microsoft.com/office/drawing/2014/main" id="{D262D7F1-E82D-DA4A-9060-86BFB53CA6F5}"/>
              </a:ext>
            </a:extLst>
          </p:cNvPr>
          <p:cNvPicPr preferRelativeResize="0"/>
          <p:nvPr/>
        </p:nvPicPr>
        <p:blipFill rotWithShape="1">
          <a:blip r:embed="rId4">
            <a:alphaModFix/>
          </a:blip>
          <a:srcRect/>
          <a:stretch/>
        </p:blipFill>
        <p:spPr>
          <a:xfrm>
            <a:off x="4936071" y="3271632"/>
            <a:ext cx="209226" cy="278968"/>
          </a:xfrm>
          <a:prstGeom prst="rect">
            <a:avLst/>
          </a:prstGeom>
          <a:noFill/>
          <a:ln>
            <a:noFill/>
          </a:ln>
        </p:spPr>
      </p:pic>
      <p:pic>
        <p:nvPicPr>
          <p:cNvPr id="11" name="Google Shape;204;p38">
            <a:extLst>
              <a:ext uri="{FF2B5EF4-FFF2-40B4-BE49-F238E27FC236}">
                <a16:creationId xmlns:a16="http://schemas.microsoft.com/office/drawing/2014/main" id="{0BE2063A-B20F-994C-AC1B-92107E6CF724}"/>
              </a:ext>
            </a:extLst>
          </p:cNvPr>
          <p:cNvPicPr preferRelativeResize="0"/>
          <p:nvPr/>
        </p:nvPicPr>
        <p:blipFill rotWithShape="1">
          <a:blip r:embed="rId5">
            <a:alphaModFix/>
          </a:blip>
          <a:srcRect/>
          <a:stretch/>
        </p:blipFill>
        <p:spPr>
          <a:xfrm>
            <a:off x="343765" y="4073833"/>
            <a:ext cx="209226" cy="278971"/>
          </a:xfrm>
          <a:prstGeom prst="rect">
            <a:avLst/>
          </a:prstGeom>
          <a:noFill/>
          <a:ln>
            <a:noFill/>
          </a:ln>
        </p:spPr>
      </p:pic>
      <p:pic>
        <p:nvPicPr>
          <p:cNvPr id="12" name="Google Shape;205;p38" descr="A close up of a logo&#10;&#10;Description automatically generated">
            <a:extLst>
              <a:ext uri="{FF2B5EF4-FFF2-40B4-BE49-F238E27FC236}">
                <a16:creationId xmlns:a16="http://schemas.microsoft.com/office/drawing/2014/main" id="{D6DE857C-E9F5-5949-BA86-5BFBD1CD4FA9}"/>
              </a:ext>
            </a:extLst>
          </p:cNvPr>
          <p:cNvPicPr preferRelativeResize="0"/>
          <p:nvPr/>
        </p:nvPicPr>
        <p:blipFill rotWithShape="1">
          <a:blip r:embed="rId6">
            <a:alphaModFix/>
          </a:blip>
          <a:srcRect/>
          <a:stretch/>
        </p:blipFill>
        <p:spPr>
          <a:xfrm>
            <a:off x="4936071" y="1633370"/>
            <a:ext cx="276999" cy="276999"/>
          </a:xfrm>
          <a:prstGeom prst="rect">
            <a:avLst/>
          </a:prstGeom>
          <a:noFill/>
          <a:ln>
            <a:noFill/>
          </a:ln>
        </p:spPr>
      </p:pic>
      <p:pic>
        <p:nvPicPr>
          <p:cNvPr id="13" name="Google Shape;206;p38" descr="A close up of a logo&#10;&#10;Description automatically generated">
            <a:extLst>
              <a:ext uri="{FF2B5EF4-FFF2-40B4-BE49-F238E27FC236}">
                <a16:creationId xmlns:a16="http://schemas.microsoft.com/office/drawing/2014/main" id="{D4F355C8-5341-3443-B76B-3DD1C67F5D34}"/>
              </a:ext>
            </a:extLst>
          </p:cNvPr>
          <p:cNvPicPr preferRelativeResize="0"/>
          <p:nvPr/>
        </p:nvPicPr>
        <p:blipFill rotWithShape="1">
          <a:blip r:embed="rId7">
            <a:alphaModFix/>
          </a:blip>
          <a:srcRect/>
          <a:stretch/>
        </p:blipFill>
        <p:spPr>
          <a:xfrm>
            <a:off x="4908625" y="2177907"/>
            <a:ext cx="276999" cy="276999"/>
          </a:xfrm>
          <a:prstGeom prst="rect">
            <a:avLst/>
          </a:prstGeom>
          <a:noFill/>
          <a:ln>
            <a:noFill/>
          </a:ln>
        </p:spPr>
      </p:pic>
      <p:pic>
        <p:nvPicPr>
          <p:cNvPr id="14" name="Google Shape;207;p38" descr="A close up of a logo&#10;&#10;Description automatically generated">
            <a:extLst>
              <a:ext uri="{FF2B5EF4-FFF2-40B4-BE49-F238E27FC236}">
                <a16:creationId xmlns:a16="http://schemas.microsoft.com/office/drawing/2014/main" id="{4B4A11C1-0E90-7741-B2D8-3397445C99EC}"/>
              </a:ext>
            </a:extLst>
          </p:cNvPr>
          <p:cNvPicPr preferRelativeResize="0"/>
          <p:nvPr/>
        </p:nvPicPr>
        <p:blipFill rotWithShape="1">
          <a:blip r:embed="rId8">
            <a:alphaModFix/>
          </a:blip>
          <a:srcRect/>
          <a:stretch/>
        </p:blipFill>
        <p:spPr>
          <a:xfrm>
            <a:off x="4908625" y="1082070"/>
            <a:ext cx="276999" cy="276999"/>
          </a:xfrm>
          <a:prstGeom prst="rect">
            <a:avLst/>
          </a:prstGeom>
          <a:noFill/>
          <a:ln>
            <a:noFill/>
          </a:ln>
        </p:spPr>
      </p:pic>
      <p:pic>
        <p:nvPicPr>
          <p:cNvPr id="15" name="Google Shape;208;p38" descr="A close up of a logo&#10;&#10;Description automatically generated">
            <a:extLst>
              <a:ext uri="{FF2B5EF4-FFF2-40B4-BE49-F238E27FC236}">
                <a16:creationId xmlns:a16="http://schemas.microsoft.com/office/drawing/2014/main" id="{180CB33D-03F7-AC48-853A-B81835737B00}"/>
              </a:ext>
            </a:extLst>
          </p:cNvPr>
          <p:cNvPicPr preferRelativeResize="0"/>
          <p:nvPr/>
        </p:nvPicPr>
        <p:blipFill rotWithShape="1">
          <a:blip r:embed="rId9">
            <a:alphaModFix/>
          </a:blip>
          <a:srcRect/>
          <a:stretch/>
        </p:blipFill>
        <p:spPr>
          <a:xfrm>
            <a:off x="4908625" y="4351395"/>
            <a:ext cx="276999" cy="276999"/>
          </a:xfrm>
          <a:prstGeom prst="rect">
            <a:avLst/>
          </a:prstGeom>
          <a:noFill/>
          <a:ln>
            <a:noFill/>
          </a:ln>
        </p:spPr>
      </p:pic>
      <p:pic>
        <p:nvPicPr>
          <p:cNvPr id="16" name="Google Shape;209;p38" descr="A close up of a logo&#10;&#10;Description automatically generated">
            <a:extLst>
              <a:ext uri="{FF2B5EF4-FFF2-40B4-BE49-F238E27FC236}">
                <a16:creationId xmlns:a16="http://schemas.microsoft.com/office/drawing/2014/main" id="{17630D6B-6FA5-D64A-9D9B-71BFFD4FD0F8}"/>
              </a:ext>
            </a:extLst>
          </p:cNvPr>
          <p:cNvPicPr preferRelativeResize="0"/>
          <p:nvPr/>
        </p:nvPicPr>
        <p:blipFill rotWithShape="1">
          <a:blip r:embed="rId10">
            <a:alphaModFix/>
          </a:blip>
          <a:srcRect/>
          <a:stretch/>
        </p:blipFill>
        <p:spPr>
          <a:xfrm>
            <a:off x="4910222" y="2733145"/>
            <a:ext cx="260925" cy="260925"/>
          </a:xfrm>
          <a:prstGeom prst="rect">
            <a:avLst/>
          </a:prstGeom>
          <a:noFill/>
          <a:ln>
            <a:noFill/>
          </a:ln>
        </p:spPr>
      </p:pic>
      <p:pic>
        <p:nvPicPr>
          <p:cNvPr id="17" name="Google Shape;210;p38" descr="A close up of a logo&#10;&#10;Description automatically generated">
            <a:extLst>
              <a:ext uri="{FF2B5EF4-FFF2-40B4-BE49-F238E27FC236}">
                <a16:creationId xmlns:a16="http://schemas.microsoft.com/office/drawing/2014/main" id="{D5C772E8-A6CF-F640-99E3-8D3276992EE7}"/>
              </a:ext>
            </a:extLst>
          </p:cNvPr>
          <p:cNvPicPr preferRelativeResize="0"/>
          <p:nvPr/>
        </p:nvPicPr>
        <p:blipFill rotWithShape="1">
          <a:blip r:embed="rId11">
            <a:alphaModFix/>
          </a:blip>
          <a:srcRect/>
          <a:stretch/>
        </p:blipFill>
        <p:spPr>
          <a:xfrm>
            <a:off x="300330" y="4628394"/>
            <a:ext cx="305638" cy="305638"/>
          </a:xfrm>
          <a:prstGeom prst="rect">
            <a:avLst/>
          </a:prstGeom>
          <a:noFill/>
          <a:ln>
            <a:noFill/>
          </a:ln>
        </p:spPr>
      </p:pic>
      <p:pic>
        <p:nvPicPr>
          <p:cNvPr id="18" name="Google Shape;211;p38" descr="A close up of a logo&#10;&#10;Description automatically generated">
            <a:extLst>
              <a:ext uri="{FF2B5EF4-FFF2-40B4-BE49-F238E27FC236}">
                <a16:creationId xmlns:a16="http://schemas.microsoft.com/office/drawing/2014/main" id="{B66F374A-7F1B-0542-891D-DE5365301800}"/>
              </a:ext>
            </a:extLst>
          </p:cNvPr>
          <p:cNvPicPr preferRelativeResize="0"/>
          <p:nvPr/>
        </p:nvPicPr>
        <p:blipFill rotWithShape="1">
          <a:blip r:embed="rId12">
            <a:alphaModFix/>
          </a:blip>
          <a:srcRect/>
          <a:stretch/>
        </p:blipFill>
        <p:spPr>
          <a:xfrm>
            <a:off x="295904" y="3530187"/>
            <a:ext cx="275631" cy="275631"/>
          </a:xfrm>
          <a:prstGeom prst="rect">
            <a:avLst/>
          </a:prstGeom>
          <a:noFill/>
          <a:ln>
            <a:noFill/>
          </a:ln>
        </p:spPr>
      </p:pic>
      <p:pic>
        <p:nvPicPr>
          <p:cNvPr id="19" name="Google Shape;212;p38" descr="A close up of a logo&#10;&#10;Description automatically generated">
            <a:extLst>
              <a:ext uri="{FF2B5EF4-FFF2-40B4-BE49-F238E27FC236}">
                <a16:creationId xmlns:a16="http://schemas.microsoft.com/office/drawing/2014/main" id="{21359165-5393-9242-9C7F-C580A0DA5807}"/>
              </a:ext>
            </a:extLst>
          </p:cNvPr>
          <p:cNvPicPr preferRelativeResize="0"/>
          <p:nvPr/>
        </p:nvPicPr>
        <p:blipFill rotWithShape="1">
          <a:blip r:embed="rId13">
            <a:alphaModFix/>
          </a:blip>
          <a:srcRect/>
          <a:stretch/>
        </p:blipFill>
        <p:spPr>
          <a:xfrm>
            <a:off x="4910222" y="3812908"/>
            <a:ext cx="260925" cy="260925"/>
          </a:xfrm>
          <a:prstGeom prst="rect">
            <a:avLst/>
          </a:prstGeom>
          <a:noFill/>
          <a:ln>
            <a:noFill/>
          </a:ln>
        </p:spPr>
      </p:pic>
      <p:grpSp>
        <p:nvGrpSpPr>
          <p:cNvPr id="20" name="Google Shape;213;p38">
            <a:extLst>
              <a:ext uri="{FF2B5EF4-FFF2-40B4-BE49-F238E27FC236}">
                <a16:creationId xmlns:a16="http://schemas.microsoft.com/office/drawing/2014/main" id="{6299FA94-0425-3C4B-98A6-3154B24B987D}"/>
              </a:ext>
            </a:extLst>
          </p:cNvPr>
          <p:cNvGrpSpPr/>
          <p:nvPr/>
        </p:nvGrpSpPr>
        <p:grpSpPr>
          <a:xfrm>
            <a:off x="644128" y="5721876"/>
            <a:ext cx="6154172" cy="297917"/>
            <a:chOff x="703374" y="5838736"/>
            <a:chExt cx="8205563" cy="397222"/>
          </a:xfrm>
        </p:grpSpPr>
        <p:pic>
          <p:nvPicPr>
            <p:cNvPr id="21" name="Google Shape;214;p38">
              <a:extLst>
                <a:ext uri="{FF2B5EF4-FFF2-40B4-BE49-F238E27FC236}">
                  <a16:creationId xmlns:a16="http://schemas.microsoft.com/office/drawing/2014/main" id="{9B3EA1C9-D2B8-074D-A7CF-469CA5D0FDBA}"/>
                </a:ext>
              </a:extLst>
            </p:cNvPr>
            <p:cNvPicPr preferRelativeResize="0"/>
            <p:nvPr/>
          </p:nvPicPr>
          <p:blipFill rotWithShape="1">
            <a:blip r:embed="rId14">
              <a:alphaModFix/>
            </a:blip>
            <a:srcRect/>
            <a:stretch/>
          </p:blipFill>
          <p:spPr>
            <a:xfrm>
              <a:off x="703374" y="5838736"/>
              <a:ext cx="397223" cy="397222"/>
            </a:xfrm>
            <a:prstGeom prst="rect">
              <a:avLst/>
            </a:prstGeom>
            <a:noFill/>
            <a:ln>
              <a:noFill/>
            </a:ln>
          </p:spPr>
        </p:pic>
        <p:sp>
          <p:nvSpPr>
            <p:cNvPr id="22" name="Google Shape;215;p38">
              <a:extLst>
                <a:ext uri="{FF2B5EF4-FFF2-40B4-BE49-F238E27FC236}">
                  <a16:creationId xmlns:a16="http://schemas.microsoft.com/office/drawing/2014/main" id="{9E69B525-D15D-434D-AD96-1BF1F44712CD}"/>
                </a:ext>
              </a:extLst>
            </p:cNvPr>
            <p:cNvSpPr/>
            <p:nvPr/>
          </p:nvSpPr>
          <p:spPr>
            <a:xfrm>
              <a:off x="1277837" y="5849900"/>
              <a:ext cx="7631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0" i="0" u="none" strike="noStrike" cap="none" dirty="0">
                  <a:solidFill>
                    <a:schemeClr val="lt1"/>
                  </a:solidFill>
                  <a:latin typeface="Roboto Thin"/>
                  <a:ea typeface="Roboto Thin"/>
                  <a:cs typeface="Roboto Thin"/>
                  <a:sym typeface="Roboto Thin"/>
                </a:rPr>
                <a:t>Students using Apple Pages?    Click on </a:t>
              </a:r>
              <a:r>
                <a:rPr lang="en" sz="1800" b="1" i="0" u="none" strike="noStrike" cap="none" dirty="0">
                  <a:solidFill>
                    <a:schemeClr val="lt1"/>
                  </a:solidFill>
                  <a:latin typeface="Roboto Thin"/>
                  <a:ea typeface="Roboto Thin"/>
                  <a:cs typeface="Roboto Thin"/>
                  <a:sym typeface="Roboto Thin"/>
                </a:rPr>
                <a:t>File</a:t>
              </a:r>
              <a:r>
                <a:rPr lang="en" sz="1800" b="0" i="0" u="none" strike="noStrike" cap="none" dirty="0">
                  <a:solidFill>
                    <a:schemeClr val="lt1"/>
                  </a:solidFill>
                  <a:latin typeface="Roboto Thin"/>
                  <a:ea typeface="Roboto Thin"/>
                  <a:cs typeface="Roboto Thin"/>
                  <a:sym typeface="Roboto Thin"/>
                </a:rPr>
                <a:t> &gt; </a:t>
              </a:r>
              <a:r>
                <a:rPr lang="en" sz="1800" b="1" i="0" u="none" strike="noStrike" cap="none" dirty="0">
                  <a:solidFill>
                    <a:schemeClr val="lt1"/>
                  </a:solidFill>
                  <a:latin typeface="Roboto Thin"/>
                  <a:ea typeface="Roboto Thin"/>
                  <a:cs typeface="Roboto Thin"/>
                  <a:sym typeface="Roboto Thin"/>
                </a:rPr>
                <a:t>Export to </a:t>
              </a:r>
              <a:r>
                <a:rPr lang="en" sz="1800" b="0" i="0" u="none" strike="noStrike" cap="none" dirty="0">
                  <a:solidFill>
                    <a:schemeClr val="lt1"/>
                  </a:solidFill>
                  <a:latin typeface="Roboto Thin"/>
                  <a:ea typeface="Roboto Thin"/>
                  <a:cs typeface="Roboto Thin"/>
                  <a:sym typeface="Roboto Thin"/>
                </a:rPr>
                <a:t>&gt; </a:t>
              </a:r>
              <a:r>
                <a:rPr lang="en" sz="1800" b="1" i="0" u="none" strike="noStrike" cap="none" dirty="0">
                  <a:solidFill>
                    <a:schemeClr val="lt1"/>
                  </a:solidFill>
                  <a:latin typeface="Roboto Thin"/>
                  <a:ea typeface="Roboto Thin"/>
                  <a:cs typeface="Roboto Thin"/>
                  <a:sym typeface="Roboto Thin"/>
                </a:rPr>
                <a:t>PDF</a:t>
              </a:r>
              <a:endParaRPr sz="1800" b="1" dirty="0">
                <a:solidFill>
                  <a:schemeClr val="dk1"/>
                </a:solidFill>
                <a:latin typeface="Calibri"/>
                <a:ea typeface="Calibri"/>
                <a:cs typeface="Calibri"/>
                <a:sym typeface="Calibri"/>
              </a:endParaRPr>
            </a:p>
          </p:txBody>
        </p:sp>
      </p:grpSp>
      <p:pic>
        <p:nvPicPr>
          <p:cNvPr id="23" name="Google Shape;216;p38">
            <a:extLst>
              <a:ext uri="{FF2B5EF4-FFF2-40B4-BE49-F238E27FC236}">
                <a16:creationId xmlns:a16="http://schemas.microsoft.com/office/drawing/2014/main" id="{7D01BEEE-D0CB-FE46-A0CD-CD1787798F8A}"/>
              </a:ext>
            </a:extLst>
          </p:cNvPr>
          <p:cNvPicPr preferRelativeResize="0"/>
          <p:nvPr/>
        </p:nvPicPr>
        <p:blipFill>
          <a:blip r:embed="rId15">
            <a:alphaModFix/>
          </a:blip>
          <a:stretch>
            <a:fillRect/>
          </a:stretch>
        </p:blipFill>
        <p:spPr>
          <a:xfrm>
            <a:off x="314699" y="1068227"/>
            <a:ext cx="276900" cy="276900"/>
          </a:xfrm>
          <a:prstGeom prst="rect">
            <a:avLst/>
          </a:prstGeom>
          <a:noFill/>
          <a:ln>
            <a:noFill/>
          </a:ln>
        </p:spPr>
      </p:pic>
      <p:pic>
        <p:nvPicPr>
          <p:cNvPr id="24" name="Google Shape;217;p38">
            <a:extLst>
              <a:ext uri="{FF2B5EF4-FFF2-40B4-BE49-F238E27FC236}">
                <a16:creationId xmlns:a16="http://schemas.microsoft.com/office/drawing/2014/main" id="{44F4B059-8CB2-8E4B-B77B-845E1D21E539}"/>
              </a:ext>
            </a:extLst>
          </p:cNvPr>
          <p:cNvPicPr preferRelativeResize="0"/>
          <p:nvPr/>
        </p:nvPicPr>
        <p:blipFill>
          <a:blip r:embed="rId16">
            <a:alphaModFix/>
          </a:blip>
          <a:stretch>
            <a:fillRect/>
          </a:stretch>
        </p:blipFill>
        <p:spPr>
          <a:xfrm>
            <a:off x="314699" y="2455213"/>
            <a:ext cx="276900" cy="276900"/>
          </a:xfrm>
          <a:prstGeom prst="rect">
            <a:avLst/>
          </a:prstGeom>
          <a:noFill/>
          <a:ln>
            <a:noFill/>
          </a:ln>
        </p:spPr>
      </p:pic>
      <p:pic>
        <p:nvPicPr>
          <p:cNvPr id="25" name="Google Shape;218;p38">
            <a:extLst>
              <a:ext uri="{FF2B5EF4-FFF2-40B4-BE49-F238E27FC236}">
                <a16:creationId xmlns:a16="http://schemas.microsoft.com/office/drawing/2014/main" id="{89DD9D4B-D288-1547-9917-B6DBCB659818}"/>
              </a:ext>
            </a:extLst>
          </p:cNvPr>
          <p:cNvPicPr preferRelativeResize="0"/>
          <p:nvPr/>
        </p:nvPicPr>
        <p:blipFill>
          <a:blip r:embed="rId17">
            <a:alphaModFix/>
          </a:blip>
          <a:stretch>
            <a:fillRect/>
          </a:stretch>
        </p:blipFill>
        <p:spPr>
          <a:xfrm>
            <a:off x="295904" y="1596404"/>
            <a:ext cx="276900" cy="276900"/>
          </a:xfrm>
          <a:prstGeom prst="rect">
            <a:avLst/>
          </a:prstGeom>
          <a:noFill/>
          <a:ln>
            <a:noFill/>
          </a:ln>
        </p:spPr>
      </p:pic>
    </p:spTree>
    <p:extLst>
      <p:ext uri="{BB962C8B-B14F-4D97-AF65-F5344CB8AC3E}">
        <p14:creationId xmlns:p14="http://schemas.microsoft.com/office/powerpoint/2010/main" val="354090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29067-2611-5149-B260-AB6FA26CD901}"/>
              </a:ext>
            </a:extLst>
          </p:cNvPr>
          <p:cNvSpPr>
            <a:spLocks noGrp="1"/>
          </p:cNvSpPr>
          <p:nvPr>
            <p:ph type="sldNum" idx="12"/>
          </p:nvPr>
        </p:nvSpPr>
        <p:spPr>
          <a:xfrm>
            <a:off x="5367941" y="6976160"/>
            <a:ext cx="3451720" cy="534580"/>
          </a:xfrm>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2000" b="0" i="0" u="none" strike="noStrike" cap="none" smtClean="0">
                <a:solidFill>
                  <a:srgbClr val="888888"/>
                </a:solidFill>
                <a:latin typeface="Calibri"/>
                <a:ea typeface="Calibri"/>
                <a:cs typeface="Calibri"/>
                <a:sym typeface="Calibri"/>
              </a:rPr>
              <a:t>12</a:t>
            </a:fld>
            <a:endParaRPr lang="en-US" sz="2000" b="0" i="0" u="none" strike="noStrike" cap="none">
              <a:solidFill>
                <a:srgbClr val="888888"/>
              </a:solidFill>
              <a:latin typeface="Calibri"/>
              <a:ea typeface="Calibri"/>
              <a:cs typeface="Calibri"/>
              <a:sym typeface="Calibri"/>
            </a:endParaRPr>
          </a:p>
        </p:txBody>
      </p:sp>
      <p:sp>
        <p:nvSpPr>
          <p:cNvPr id="5" name="Google Shape;223;p39">
            <a:extLst>
              <a:ext uri="{FF2B5EF4-FFF2-40B4-BE49-F238E27FC236}">
                <a16:creationId xmlns:a16="http://schemas.microsoft.com/office/drawing/2014/main" id="{22E4E9A0-C78D-0846-A99D-8C35561B3E44}"/>
              </a:ext>
            </a:extLst>
          </p:cNvPr>
          <p:cNvSpPr txBox="1"/>
          <p:nvPr/>
        </p:nvSpPr>
        <p:spPr>
          <a:xfrm>
            <a:off x="-1394258" y="1070871"/>
            <a:ext cx="11932516" cy="40540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dirty="0">
                <a:solidFill>
                  <a:schemeClr val="lt1"/>
                </a:solidFill>
                <a:latin typeface="Roboto"/>
                <a:ea typeface="Roboto"/>
                <a:cs typeface="Roboto"/>
                <a:sym typeface="Roboto"/>
              </a:rPr>
              <a:t>The file uploaded must:</a:t>
            </a:r>
            <a:endParaRPr sz="1800" dirty="0"/>
          </a:p>
        </p:txBody>
      </p:sp>
      <p:grpSp>
        <p:nvGrpSpPr>
          <p:cNvPr id="6" name="Google Shape;224;p39">
            <a:extLst>
              <a:ext uri="{FF2B5EF4-FFF2-40B4-BE49-F238E27FC236}">
                <a16:creationId xmlns:a16="http://schemas.microsoft.com/office/drawing/2014/main" id="{F8A0A94D-F3EB-8D41-B29B-2CC8BE5C5D0D}"/>
              </a:ext>
            </a:extLst>
          </p:cNvPr>
          <p:cNvGrpSpPr/>
          <p:nvPr/>
        </p:nvGrpSpPr>
        <p:grpSpPr>
          <a:xfrm>
            <a:off x="1573200" y="1948784"/>
            <a:ext cx="6414271" cy="599852"/>
            <a:chOff x="3857493" y="1785758"/>
            <a:chExt cx="5286438" cy="546275"/>
          </a:xfrm>
        </p:grpSpPr>
        <p:sp>
          <p:nvSpPr>
            <p:cNvPr id="7" name="Google Shape;225;p39">
              <a:extLst>
                <a:ext uri="{FF2B5EF4-FFF2-40B4-BE49-F238E27FC236}">
                  <a16:creationId xmlns:a16="http://schemas.microsoft.com/office/drawing/2014/main" id="{F0F384B5-AE72-5A48-8FB2-9850959C0C0C}"/>
                </a:ext>
              </a:extLst>
            </p:cNvPr>
            <p:cNvSpPr/>
            <p:nvPr/>
          </p:nvSpPr>
          <p:spPr>
            <a:xfrm>
              <a:off x="4535931" y="1871767"/>
              <a:ext cx="46080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Roboto Thin"/>
                  <a:ea typeface="Roboto Thin"/>
                  <a:cs typeface="Roboto Thin"/>
                  <a:sym typeface="Roboto Thin"/>
                </a:rPr>
                <a:t>Have password protection </a:t>
              </a:r>
              <a:r>
                <a:rPr lang="en" sz="2400">
                  <a:solidFill>
                    <a:schemeClr val="lt1"/>
                  </a:solidFill>
                  <a:latin typeface="Roboto Medium"/>
                  <a:ea typeface="Roboto Medium"/>
                  <a:cs typeface="Roboto Medium"/>
                  <a:sym typeface="Roboto Medium"/>
                </a:rPr>
                <a:t>turned off</a:t>
              </a:r>
              <a:endParaRPr sz="2400">
                <a:solidFill>
                  <a:schemeClr val="dk1"/>
                </a:solidFill>
                <a:latin typeface="Roboto Medium"/>
                <a:ea typeface="Roboto Medium"/>
                <a:cs typeface="Roboto Medium"/>
                <a:sym typeface="Roboto Medium"/>
              </a:endParaRPr>
            </a:p>
          </p:txBody>
        </p:sp>
        <p:pic>
          <p:nvPicPr>
            <p:cNvPr id="8" name="Google Shape;226;p39">
              <a:extLst>
                <a:ext uri="{FF2B5EF4-FFF2-40B4-BE49-F238E27FC236}">
                  <a16:creationId xmlns:a16="http://schemas.microsoft.com/office/drawing/2014/main" id="{62446518-4D59-4844-B962-5B78A9D152F0}"/>
                </a:ext>
              </a:extLst>
            </p:cNvPr>
            <p:cNvPicPr preferRelativeResize="0"/>
            <p:nvPr/>
          </p:nvPicPr>
          <p:blipFill rotWithShape="1">
            <a:blip r:embed="rId2">
              <a:alphaModFix/>
            </a:blip>
            <a:srcRect/>
            <a:stretch/>
          </p:blipFill>
          <p:spPr>
            <a:xfrm>
              <a:off x="3857493" y="1785758"/>
              <a:ext cx="409707" cy="546275"/>
            </a:xfrm>
            <a:prstGeom prst="rect">
              <a:avLst/>
            </a:prstGeom>
            <a:noFill/>
            <a:ln>
              <a:noFill/>
            </a:ln>
          </p:spPr>
        </p:pic>
      </p:grpSp>
      <p:grpSp>
        <p:nvGrpSpPr>
          <p:cNvPr id="9" name="Google Shape;227;p39">
            <a:extLst>
              <a:ext uri="{FF2B5EF4-FFF2-40B4-BE49-F238E27FC236}">
                <a16:creationId xmlns:a16="http://schemas.microsoft.com/office/drawing/2014/main" id="{DDEBE29C-5E52-3B4C-955B-26FFF7EB1437}"/>
              </a:ext>
            </a:extLst>
          </p:cNvPr>
          <p:cNvGrpSpPr/>
          <p:nvPr/>
        </p:nvGrpSpPr>
        <p:grpSpPr>
          <a:xfrm>
            <a:off x="1565150" y="2627555"/>
            <a:ext cx="5528651" cy="599852"/>
            <a:chOff x="3857493" y="2690787"/>
            <a:chExt cx="4556537" cy="546275"/>
          </a:xfrm>
        </p:grpSpPr>
        <p:sp>
          <p:nvSpPr>
            <p:cNvPr id="10" name="Google Shape;228;p39">
              <a:extLst>
                <a:ext uri="{FF2B5EF4-FFF2-40B4-BE49-F238E27FC236}">
                  <a16:creationId xmlns:a16="http://schemas.microsoft.com/office/drawing/2014/main" id="{6C2ED865-DF56-534A-8ED0-5E38B0E0FD46}"/>
                </a:ext>
              </a:extLst>
            </p:cNvPr>
            <p:cNvSpPr/>
            <p:nvPr/>
          </p:nvSpPr>
          <p:spPr>
            <a:xfrm>
              <a:off x="4535930" y="2779267"/>
              <a:ext cx="3878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Roboto Thin"/>
                  <a:ea typeface="Roboto Thin"/>
                  <a:cs typeface="Roboto Thin"/>
                  <a:sym typeface="Roboto Thin"/>
                </a:rPr>
                <a:t>Contain more than </a:t>
              </a:r>
              <a:r>
                <a:rPr lang="en" sz="2400">
                  <a:solidFill>
                    <a:schemeClr val="lt1"/>
                  </a:solidFill>
                  <a:latin typeface="Roboto Medium"/>
                  <a:ea typeface="Roboto Medium"/>
                  <a:cs typeface="Roboto Medium"/>
                  <a:sym typeface="Roboto Medium"/>
                </a:rPr>
                <a:t>20 words</a:t>
              </a:r>
              <a:endParaRPr sz="2400">
                <a:solidFill>
                  <a:schemeClr val="dk1"/>
                </a:solidFill>
                <a:latin typeface="Roboto Medium"/>
                <a:ea typeface="Roboto Medium"/>
                <a:cs typeface="Roboto Medium"/>
                <a:sym typeface="Roboto Medium"/>
              </a:endParaRPr>
            </a:p>
          </p:txBody>
        </p:sp>
        <p:pic>
          <p:nvPicPr>
            <p:cNvPr id="11" name="Google Shape;229;p39">
              <a:extLst>
                <a:ext uri="{FF2B5EF4-FFF2-40B4-BE49-F238E27FC236}">
                  <a16:creationId xmlns:a16="http://schemas.microsoft.com/office/drawing/2014/main" id="{54923287-3208-F84E-96FE-A75CA99ED1D1}"/>
                </a:ext>
              </a:extLst>
            </p:cNvPr>
            <p:cNvPicPr preferRelativeResize="0"/>
            <p:nvPr/>
          </p:nvPicPr>
          <p:blipFill rotWithShape="1">
            <a:blip r:embed="rId3">
              <a:alphaModFix/>
            </a:blip>
            <a:srcRect/>
            <a:stretch/>
          </p:blipFill>
          <p:spPr>
            <a:xfrm>
              <a:off x="3857493" y="2690787"/>
              <a:ext cx="409707" cy="546275"/>
            </a:xfrm>
            <a:prstGeom prst="rect">
              <a:avLst/>
            </a:prstGeom>
            <a:noFill/>
            <a:ln>
              <a:noFill/>
            </a:ln>
          </p:spPr>
        </p:pic>
      </p:grpSp>
      <p:grpSp>
        <p:nvGrpSpPr>
          <p:cNvPr id="12" name="Google Shape;230;p39">
            <a:extLst>
              <a:ext uri="{FF2B5EF4-FFF2-40B4-BE49-F238E27FC236}">
                <a16:creationId xmlns:a16="http://schemas.microsoft.com/office/drawing/2014/main" id="{304885A2-FD5F-D24F-A03A-3FEBEAE82C7B}"/>
              </a:ext>
            </a:extLst>
          </p:cNvPr>
          <p:cNvGrpSpPr/>
          <p:nvPr/>
        </p:nvGrpSpPr>
        <p:grpSpPr>
          <a:xfrm>
            <a:off x="1576047" y="3980813"/>
            <a:ext cx="6351667" cy="599852"/>
            <a:chOff x="3857492" y="3686737"/>
            <a:chExt cx="5234841" cy="546275"/>
          </a:xfrm>
        </p:grpSpPr>
        <p:sp>
          <p:nvSpPr>
            <p:cNvPr id="13" name="Google Shape;231;p39">
              <a:extLst>
                <a:ext uri="{FF2B5EF4-FFF2-40B4-BE49-F238E27FC236}">
                  <a16:creationId xmlns:a16="http://schemas.microsoft.com/office/drawing/2014/main" id="{5D7639B8-3BF4-7A42-89C1-C7EE3AE4D9B3}"/>
                </a:ext>
              </a:extLst>
            </p:cNvPr>
            <p:cNvSpPr/>
            <p:nvPr/>
          </p:nvSpPr>
          <p:spPr>
            <a:xfrm>
              <a:off x="4535933" y="3775206"/>
              <a:ext cx="45564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dirty="0">
                  <a:solidFill>
                    <a:schemeClr val="lt1"/>
                  </a:solidFill>
                  <a:latin typeface="Roboto Thin"/>
                  <a:ea typeface="Roboto Thin"/>
                  <a:cs typeface="Roboto Thin"/>
                  <a:sym typeface="Roboto Thin"/>
                </a:rPr>
                <a:t>Be less than </a:t>
              </a:r>
              <a:r>
                <a:rPr lang="en" sz="2400" dirty="0">
                  <a:solidFill>
                    <a:schemeClr val="lt1"/>
                  </a:solidFill>
                  <a:latin typeface="Roboto Medium"/>
                  <a:ea typeface="Roboto Medium"/>
                  <a:cs typeface="Roboto Medium"/>
                  <a:sym typeface="Roboto Medium"/>
                </a:rPr>
                <a:t>100 MB </a:t>
              </a:r>
              <a:r>
                <a:rPr lang="en" sz="2400" dirty="0">
                  <a:solidFill>
                    <a:schemeClr val="lt1"/>
                  </a:solidFill>
                  <a:latin typeface="Roboto Thin"/>
                  <a:ea typeface="Roboto Thin"/>
                  <a:cs typeface="Roboto Thin"/>
                  <a:sym typeface="Roboto Thin"/>
                </a:rPr>
                <a:t>in size</a:t>
              </a:r>
              <a:endParaRPr sz="2400" dirty="0">
                <a:solidFill>
                  <a:schemeClr val="dk1"/>
                </a:solidFill>
                <a:latin typeface="Roboto Medium"/>
                <a:ea typeface="Roboto Medium"/>
                <a:cs typeface="Roboto Medium"/>
                <a:sym typeface="Roboto Medium"/>
              </a:endParaRPr>
            </a:p>
          </p:txBody>
        </p:sp>
        <p:pic>
          <p:nvPicPr>
            <p:cNvPr id="14" name="Google Shape;232;p39">
              <a:extLst>
                <a:ext uri="{FF2B5EF4-FFF2-40B4-BE49-F238E27FC236}">
                  <a16:creationId xmlns:a16="http://schemas.microsoft.com/office/drawing/2014/main" id="{CB17C3A9-0EB3-434B-9A63-A1F89AD1431C}"/>
                </a:ext>
              </a:extLst>
            </p:cNvPr>
            <p:cNvPicPr preferRelativeResize="0"/>
            <p:nvPr/>
          </p:nvPicPr>
          <p:blipFill rotWithShape="1">
            <a:blip r:embed="rId3">
              <a:alphaModFix/>
            </a:blip>
            <a:srcRect/>
            <a:stretch/>
          </p:blipFill>
          <p:spPr>
            <a:xfrm>
              <a:off x="3857492" y="3686737"/>
              <a:ext cx="409707" cy="546275"/>
            </a:xfrm>
            <a:prstGeom prst="rect">
              <a:avLst/>
            </a:prstGeom>
            <a:noFill/>
            <a:ln>
              <a:noFill/>
            </a:ln>
          </p:spPr>
        </p:pic>
      </p:grpSp>
      <p:grpSp>
        <p:nvGrpSpPr>
          <p:cNvPr id="15" name="Google Shape;233;p39">
            <a:extLst>
              <a:ext uri="{FF2B5EF4-FFF2-40B4-BE49-F238E27FC236}">
                <a16:creationId xmlns:a16="http://schemas.microsoft.com/office/drawing/2014/main" id="{6256D7F3-27CB-2145-B95B-FC42D80F2D1D}"/>
              </a:ext>
            </a:extLst>
          </p:cNvPr>
          <p:cNvGrpSpPr/>
          <p:nvPr/>
        </p:nvGrpSpPr>
        <p:grpSpPr>
          <a:xfrm>
            <a:off x="1577691" y="3304184"/>
            <a:ext cx="6351673" cy="599852"/>
            <a:chOff x="3857492" y="4648126"/>
            <a:chExt cx="5234846" cy="546275"/>
          </a:xfrm>
        </p:grpSpPr>
        <p:sp>
          <p:nvSpPr>
            <p:cNvPr id="16" name="Google Shape;234;p39">
              <a:extLst>
                <a:ext uri="{FF2B5EF4-FFF2-40B4-BE49-F238E27FC236}">
                  <a16:creationId xmlns:a16="http://schemas.microsoft.com/office/drawing/2014/main" id="{7BD45419-4C2D-1746-8F07-D7349FDFA2B5}"/>
                </a:ext>
              </a:extLst>
            </p:cNvPr>
            <p:cNvSpPr/>
            <p:nvPr/>
          </p:nvSpPr>
          <p:spPr>
            <a:xfrm>
              <a:off x="4535938" y="4736600"/>
              <a:ext cx="45564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Roboto Thin"/>
                  <a:ea typeface="Roboto Thin"/>
                  <a:cs typeface="Roboto Thin"/>
                  <a:sym typeface="Roboto Thin"/>
                </a:rPr>
                <a:t>Be less than </a:t>
              </a:r>
              <a:r>
                <a:rPr lang="en" sz="2400">
                  <a:solidFill>
                    <a:schemeClr val="lt1"/>
                  </a:solidFill>
                  <a:latin typeface="Roboto Medium"/>
                  <a:ea typeface="Roboto Medium"/>
                  <a:cs typeface="Roboto Medium"/>
                  <a:sym typeface="Roboto Medium"/>
                </a:rPr>
                <a:t>800 pages </a:t>
              </a:r>
              <a:r>
                <a:rPr lang="en" sz="2400">
                  <a:solidFill>
                    <a:schemeClr val="lt1"/>
                  </a:solidFill>
                  <a:latin typeface="Roboto Thin"/>
                  <a:ea typeface="Roboto Thin"/>
                  <a:cs typeface="Roboto Thin"/>
                  <a:sym typeface="Roboto Thin"/>
                </a:rPr>
                <a:t>in length</a:t>
              </a:r>
              <a:endParaRPr sz="2400">
                <a:solidFill>
                  <a:schemeClr val="dk1"/>
                </a:solidFill>
                <a:latin typeface="Roboto Medium"/>
                <a:ea typeface="Roboto Medium"/>
                <a:cs typeface="Roboto Medium"/>
                <a:sym typeface="Roboto Medium"/>
              </a:endParaRPr>
            </a:p>
          </p:txBody>
        </p:sp>
        <p:pic>
          <p:nvPicPr>
            <p:cNvPr id="17" name="Google Shape;235;p39">
              <a:extLst>
                <a:ext uri="{FF2B5EF4-FFF2-40B4-BE49-F238E27FC236}">
                  <a16:creationId xmlns:a16="http://schemas.microsoft.com/office/drawing/2014/main" id="{3941690D-50E0-7A4E-A9DB-CD39A37C392B}"/>
                </a:ext>
              </a:extLst>
            </p:cNvPr>
            <p:cNvPicPr preferRelativeResize="0"/>
            <p:nvPr/>
          </p:nvPicPr>
          <p:blipFill rotWithShape="1">
            <a:blip r:embed="rId3">
              <a:alphaModFix/>
            </a:blip>
            <a:srcRect/>
            <a:stretch/>
          </p:blipFill>
          <p:spPr>
            <a:xfrm>
              <a:off x="3857492" y="4648126"/>
              <a:ext cx="409707" cy="546275"/>
            </a:xfrm>
            <a:prstGeom prst="rect">
              <a:avLst/>
            </a:prstGeom>
            <a:noFill/>
            <a:ln>
              <a:noFill/>
            </a:ln>
          </p:spPr>
        </p:pic>
      </p:grpSp>
    </p:spTree>
    <p:extLst>
      <p:ext uri="{BB962C8B-B14F-4D97-AF65-F5344CB8AC3E}">
        <p14:creationId xmlns:p14="http://schemas.microsoft.com/office/powerpoint/2010/main" val="143627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750529-BC69-A84D-9F8B-00E0755946B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800" b="0" i="0" u="none" strike="noStrike" cap="none" smtClean="0">
                <a:solidFill>
                  <a:srgbClr val="888888"/>
                </a:solidFill>
                <a:latin typeface="Calibri"/>
                <a:ea typeface="Calibri"/>
                <a:cs typeface="Calibri"/>
                <a:sym typeface="Calibri"/>
              </a:rPr>
              <a:t>13</a:t>
            </a:fld>
            <a:endParaRPr lang="en-US" sz="1800" b="0" i="0" u="none" strike="noStrike" cap="none">
              <a:solidFill>
                <a:srgbClr val="888888"/>
              </a:solidFill>
              <a:latin typeface="Calibri"/>
              <a:ea typeface="Calibri"/>
              <a:cs typeface="Calibri"/>
              <a:sym typeface="Calibri"/>
            </a:endParaRPr>
          </a:p>
        </p:txBody>
      </p:sp>
      <p:sp>
        <p:nvSpPr>
          <p:cNvPr id="5" name="Google Shape;276;p45">
            <a:extLst>
              <a:ext uri="{FF2B5EF4-FFF2-40B4-BE49-F238E27FC236}">
                <a16:creationId xmlns:a16="http://schemas.microsoft.com/office/drawing/2014/main" id="{DF14384E-30DA-AC4B-981E-176110C2CD23}"/>
              </a:ext>
            </a:extLst>
          </p:cNvPr>
          <p:cNvSpPr txBox="1">
            <a:spLocks/>
          </p:cNvSpPr>
          <p:nvPr/>
        </p:nvSpPr>
        <p:spPr>
          <a:xfrm>
            <a:off x="813184" y="618349"/>
            <a:ext cx="7038900" cy="91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pPr algn="l"/>
            <a:r>
              <a:rPr lang="en-ID" sz="2800" b="1" dirty="0">
                <a:solidFill>
                  <a:schemeClr val="accent1">
                    <a:lumMod val="75000"/>
                  </a:schemeClr>
                </a:solidFill>
              </a:rPr>
              <a:t>Getting Help with Feedback Studio</a:t>
            </a:r>
          </a:p>
        </p:txBody>
      </p:sp>
      <p:sp>
        <p:nvSpPr>
          <p:cNvPr id="6" name="Google Shape;277;p45">
            <a:extLst>
              <a:ext uri="{FF2B5EF4-FFF2-40B4-BE49-F238E27FC236}">
                <a16:creationId xmlns:a16="http://schemas.microsoft.com/office/drawing/2014/main" id="{A0866119-A097-424C-AFD5-1C654882DD9B}"/>
              </a:ext>
            </a:extLst>
          </p:cNvPr>
          <p:cNvSpPr txBox="1">
            <a:spLocks/>
          </p:cNvSpPr>
          <p:nvPr/>
        </p:nvSpPr>
        <p:spPr>
          <a:xfrm>
            <a:off x="813184" y="1844875"/>
            <a:ext cx="4870005" cy="487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pPr algn="l">
              <a:spcBef>
                <a:spcPts val="0"/>
              </a:spcBef>
            </a:pPr>
            <a:r>
              <a:rPr lang="en-ID" sz="2000" b="1" dirty="0"/>
              <a:t>1</a:t>
            </a:r>
            <a:r>
              <a:rPr lang="en-ID" sz="2000" dirty="0"/>
              <a:t>	</a:t>
            </a:r>
            <a:r>
              <a:rPr lang="en-ID" sz="2000" b="1" dirty="0"/>
              <a:t>Begin with the Instructor QuickStart Guide</a:t>
            </a:r>
          </a:p>
          <a:p>
            <a:pPr algn="l">
              <a:spcBef>
                <a:spcPts val="0"/>
              </a:spcBef>
            </a:pPr>
            <a:r>
              <a:rPr lang="en-ID" sz="2000" dirty="0"/>
              <a:t>	Instructor QuickStart Guide</a:t>
            </a:r>
          </a:p>
          <a:p>
            <a:pPr algn="l">
              <a:spcBef>
                <a:spcPts val="0"/>
              </a:spcBef>
            </a:pPr>
            <a:r>
              <a:rPr lang="en-ID" sz="2000" dirty="0"/>
              <a:t>	Student QuickStart Guide</a:t>
            </a:r>
          </a:p>
          <a:p>
            <a:pPr algn="l">
              <a:spcBef>
                <a:spcPts val="0"/>
              </a:spcBef>
            </a:pPr>
            <a:endParaRPr lang="en-ID" sz="2000" dirty="0"/>
          </a:p>
          <a:p>
            <a:pPr algn="l">
              <a:spcBef>
                <a:spcPts val="0"/>
              </a:spcBef>
            </a:pPr>
            <a:r>
              <a:rPr lang="en-ID" sz="2000" b="1" dirty="0"/>
              <a:t>2</a:t>
            </a:r>
            <a:r>
              <a:rPr lang="en-ID" sz="2000" dirty="0"/>
              <a:t>	</a:t>
            </a:r>
            <a:r>
              <a:rPr lang="en-ID" sz="2000" b="1" dirty="0"/>
              <a:t>Search the Self Help guides</a:t>
            </a:r>
          </a:p>
          <a:p>
            <a:pPr indent="457200" algn="l">
              <a:spcBef>
                <a:spcPts val="0"/>
              </a:spcBef>
            </a:pPr>
            <a:r>
              <a:rPr lang="en-ID" sz="2000" dirty="0" err="1"/>
              <a:t>help.turnitin.com</a:t>
            </a:r>
            <a:r>
              <a:rPr lang="en-ID" sz="2000" dirty="0"/>
              <a:t> </a:t>
            </a:r>
          </a:p>
          <a:p>
            <a:pPr algn="l">
              <a:spcBef>
                <a:spcPts val="0"/>
              </a:spcBef>
            </a:pPr>
            <a:endParaRPr lang="en-ID" sz="2000" dirty="0"/>
          </a:p>
          <a:p>
            <a:pPr algn="l">
              <a:spcBef>
                <a:spcPts val="0"/>
              </a:spcBef>
            </a:pPr>
            <a:r>
              <a:rPr lang="en-ID" sz="2000" b="1" dirty="0"/>
              <a:t>3</a:t>
            </a:r>
            <a:r>
              <a:rPr lang="en-ID" sz="2000" dirty="0"/>
              <a:t>	</a:t>
            </a:r>
            <a:r>
              <a:rPr lang="en-ID" sz="2000" b="1" dirty="0"/>
              <a:t>Contact your institution’s Administrator</a:t>
            </a:r>
          </a:p>
          <a:p>
            <a:pPr algn="l">
              <a:spcBef>
                <a:spcPts val="0"/>
              </a:spcBef>
            </a:pPr>
            <a:endParaRPr lang="en-ID" sz="2000" dirty="0"/>
          </a:p>
          <a:p>
            <a:pPr algn="l">
              <a:spcBef>
                <a:spcPts val="0"/>
              </a:spcBef>
            </a:pPr>
            <a:endParaRPr lang="en-ID" sz="2000" dirty="0"/>
          </a:p>
          <a:p>
            <a:pPr algn="l">
              <a:spcBef>
                <a:spcPts val="0"/>
              </a:spcBef>
            </a:pPr>
            <a:endParaRPr lang="en-ID" sz="2000" dirty="0"/>
          </a:p>
          <a:p>
            <a:pPr algn="l">
              <a:spcBef>
                <a:spcPts val="0"/>
              </a:spcBef>
              <a:spcAft>
                <a:spcPts val="1600"/>
              </a:spcAft>
            </a:pPr>
            <a:endParaRPr lang="en-ID" sz="2000" dirty="0"/>
          </a:p>
        </p:txBody>
      </p:sp>
      <p:pic>
        <p:nvPicPr>
          <p:cNvPr id="7" name="Google Shape;278;p45">
            <a:extLst>
              <a:ext uri="{FF2B5EF4-FFF2-40B4-BE49-F238E27FC236}">
                <a16:creationId xmlns:a16="http://schemas.microsoft.com/office/drawing/2014/main" id="{EDBFF807-6B29-1145-B3EE-E72C3425526B}"/>
              </a:ext>
            </a:extLst>
          </p:cNvPr>
          <p:cNvPicPr preferRelativeResize="0"/>
          <p:nvPr/>
        </p:nvPicPr>
        <p:blipFill rotWithShape="1">
          <a:blip r:embed="rId3">
            <a:alphaModFix/>
          </a:blip>
          <a:srcRect r="31600"/>
          <a:stretch/>
        </p:blipFill>
        <p:spPr>
          <a:xfrm>
            <a:off x="5683189" y="1726950"/>
            <a:ext cx="3325903" cy="3038999"/>
          </a:xfrm>
          <a:prstGeom prst="rect">
            <a:avLst/>
          </a:prstGeom>
          <a:noFill/>
          <a:ln>
            <a:noFill/>
          </a:ln>
        </p:spPr>
      </p:pic>
    </p:spTree>
    <p:extLst>
      <p:ext uri="{BB962C8B-B14F-4D97-AF65-F5344CB8AC3E}">
        <p14:creationId xmlns:p14="http://schemas.microsoft.com/office/powerpoint/2010/main" val="174777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8BCB"/>
        </a:solidFill>
        <a:effectLst/>
      </p:bgPr>
    </p:bg>
    <p:spTree>
      <p:nvGrpSpPr>
        <p:cNvPr id="1" name="Shape 296"/>
        <p:cNvGrpSpPr/>
        <p:nvPr/>
      </p:nvGrpSpPr>
      <p:grpSpPr>
        <a:xfrm>
          <a:off x="0" y="0"/>
          <a:ext cx="0" cy="0"/>
          <a:chOff x="0" y="0"/>
          <a:chExt cx="0" cy="0"/>
        </a:xfrm>
      </p:grpSpPr>
      <p:sp>
        <p:nvSpPr>
          <p:cNvPr id="297" name="Shape 297"/>
          <p:cNvSpPr txBox="1"/>
          <p:nvPr/>
        </p:nvSpPr>
        <p:spPr>
          <a:xfrm>
            <a:off x="0" y="2420949"/>
            <a:ext cx="9144000" cy="903900"/>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rgbClr val="FFFFFF"/>
              </a:buClr>
              <a:buSzPct val="25000"/>
              <a:buFont typeface="Helvetica Neue"/>
              <a:buNone/>
            </a:pPr>
            <a:r>
              <a:rPr lang="en-US" sz="5400">
                <a:solidFill>
                  <a:srgbClr val="FFFFFF"/>
                </a:solidFill>
                <a:latin typeface="Roboto"/>
                <a:ea typeface="Roboto"/>
                <a:cs typeface="Roboto"/>
                <a:sym typeface="Roboto"/>
              </a:rPr>
              <a:t>Customized Live Demo</a:t>
            </a:r>
          </a:p>
          <a:p>
            <a:pPr marL="0" marR="0" lvl="0" indent="0" algn="ctr" rtl="0">
              <a:lnSpc>
                <a:spcPct val="120000"/>
              </a:lnSpc>
              <a:spcBef>
                <a:spcPts val="0"/>
              </a:spcBef>
              <a:spcAft>
                <a:spcPts val="0"/>
              </a:spcAft>
              <a:buClr>
                <a:srgbClr val="FFFFFF"/>
              </a:buClr>
              <a:buFont typeface="Helvetica Neue"/>
              <a:buNone/>
            </a:pPr>
            <a:endParaRPr sz="5400">
              <a:solidFill>
                <a:srgbClr val="FFFFFF"/>
              </a:solidFill>
              <a:latin typeface="Roboto"/>
              <a:ea typeface="Roboto"/>
              <a:cs typeface="Roboto"/>
              <a:sym typeface="Roboto"/>
            </a:endParaRPr>
          </a:p>
        </p:txBody>
      </p:sp>
      <p:sp>
        <p:nvSpPr>
          <p:cNvPr id="298" name="Shape 298"/>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3960000" y="1251000"/>
            <a:ext cx="3509100" cy="914100"/>
          </a:xfrm>
          <a:prstGeom prst="rect">
            <a:avLst/>
          </a:prstGeom>
        </p:spPr>
        <p:txBody>
          <a:bodyPr spcFirstLastPara="1" vert="horz" wrap="square" lIns="91425" tIns="91425" rIns="91425" bIns="91425" rtlCol="0" anchor="t" anchorCtr="0">
            <a:noAutofit/>
          </a:bodyPr>
          <a:lstStyle/>
          <a:p>
            <a:r>
              <a:rPr lang="en-GB"/>
              <a:t>Discover Similarity</a:t>
            </a:r>
            <a:endParaRPr/>
          </a:p>
          <a:p>
            <a:r>
              <a:rPr lang="en-GB"/>
              <a:t>to Known Works</a:t>
            </a:r>
            <a:endParaRPr/>
          </a:p>
        </p:txBody>
      </p:sp>
      <p:sp>
        <p:nvSpPr>
          <p:cNvPr id="237" name="Google Shape;237;p30"/>
          <p:cNvSpPr txBox="1">
            <a:spLocks noGrp="1"/>
          </p:cNvSpPr>
          <p:nvPr>
            <p:ph type="body" idx="1"/>
          </p:nvPr>
        </p:nvSpPr>
        <p:spPr>
          <a:xfrm>
            <a:off x="3960000" y="2424800"/>
            <a:ext cx="4615288" cy="1766700"/>
          </a:xfrm>
          <a:prstGeom prst="rect">
            <a:avLst/>
          </a:prstGeom>
        </p:spPr>
        <p:txBody>
          <a:bodyPr spcFirstLastPara="1" vert="horz" wrap="square" lIns="91425" tIns="91425" rIns="91425" bIns="91425" rtlCol="0" anchor="t" anchorCtr="0">
            <a:noAutofit/>
          </a:bodyPr>
          <a:lstStyle/>
          <a:p>
            <a:pPr marL="0" indent="0">
              <a:lnSpc>
                <a:spcPct val="115000"/>
              </a:lnSpc>
              <a:buNone/>
            </a:pPr>
            <a:r>
              <a:rPr lang="en-GB" sz="1800" b="0" dirty="0">
                <a:latin typeface="Roboto Light"/>
                <a:ea typeface="Roboto Light"/>
                <a:cs typeface="Roboto Light"/>
                <a:sym typeface="Roboto Light"/>
              </a:rPr>
              <a:t>Reveal text modifications meant to circumvent the human eye and automated integrity checks:</a:t>
            </a:r>
            <a:endParaRPr sz="1800" b="0" dirty="0">
              <a:latin typeface="Roboto Light"/>
              <a:ea typeface="Roboto Light"/>
              <a:cs typeface="Roboto Light"/>
              <a:sym typeface="Roboto Light"/>
            </a:endParaRPr>
          </a:p>
          <a:p>
            <a:pPr indent="-292093">
              <a:lnSpc>
                <a:spcPct val="150000"/>
              </a:lnSpc>
              <a:spcBef>
                <a:spcPts val="1000"/>
              </a:spcBef>
              <a:buSzPts val="1000"/>
              <a:buFont typeface="Roboto Light"/>
              <a:buChar char="●"/>
            </a:pPr>
            <a:r>
              <a:rPr lang="en-GB" sz="1200" b="0" dirty="0">
                <a:latin typeface="Roboto Light"/>
                <a:ea typeface="Roboto Light"/>
                <a:cs typeface="Roboto Light"/>
                <a:sym typeface="Roboto Light"/>
              </a:rPr>
              <a:t>White text </a:t>
            </a:r>
            <a:endParaRPr sz="1200" b="0" dirty="0">
              <a:latin typeface="Roboto Light"/>
              <a:ea typeface="Roboto Light"/>
              <a:cs typeface="Roboto Light"/>
              <a:sym typeface="Roboto Light"/>
            </a:endParaRPr>
          </a:p>
          <a:p>
            <a:pPr indent="-292093">
              <a:lnSpc>
                <a:spcPct val="150000"/>
              </a:lnSpc>
              <a:buSzPts val="1000"/>
              <a:buFont typeface="Roboto Light"/>
              <a:buChar char="●"/>
            </a:pPr>
            <a:r>
              <a:rPr lang="en-GB" sz="1200" b="0" dirty="0">
                <a:latin typeface="Roboto Light"/>
                <a:ea typeface="Roboto Light"/>
                <a:cs typeface="Roboto Light"/>
                <a:sym typeface="Roboto Light"/>
              </a:rPr>
              <a:t>Character replacement</a:t>
            </a:r>
            <a:endParaRPr sz="1200" b="0" dirty="0">
              <a:latin typeface="Roboto Light"/>
              <a:ea typeface="Roboto Light"/>
              <a:cs typeface="Roboto Light"/>
              <a:sym typeface="Roboto Light"/>
            </a:endParaRPr>
          </a:p>
          <a:p>
            <a:pPr indent="-292093">
              <a:lnSpc>
                <a:spcPct val="150000"/>
              </a:lnSpc>
              <a:buSzPts val="1000"/>
              <a:buFont typeface="Roboto Light"/>
              <a:buChar char="●"/>
            </a:pPr>
            <a:r>
              <a:rPr lang="en-GB" sz="1200" b="0" dirty="0">
                <a:latin typeface="Roboto Light"/>
                <a:ea typeface="Roboto Light"/>
                <a:cs typeface="Roboto Light"/>
                <a:sym typeface="Roboto Light"/>
              </a:rPr>
              <a:t>Abnormally high amount of quoted material</a:t>
            </a:r>
            <a:endParaRPr sz="1200" b="0" dirty="0">
              <a:latin typeface="Roboto Light"/>
              <a:ea typeface="Roboto Light"/>
              <a:cs typeface="Roboto Light"/>
              <a:sym typeface="Roboto Light"/>
            </a:endParaRPr>
          </a:p>
          <a:p>
            <a:pPr marL="0" indent="0">
              <a:buNone/>
            </a:pPr>
            <a:r>
              <a:rPr lang="en-GB" sz="2000" b="0" dirty="0">
                <a:latin typeface="Lato Light"/>
                <a:ea typeface="Lato Light"/>
                <a:cs typeface="Lato Light"/>
                <a:sym typeface="Lato Light"/>
              </a:rPr>
              <a:t>   </a:t>
            </a:r>
            <a:endParaRPr sz="2000" b="0" dirty="0">
              <a:latin typeface="Lato Light"/>
              <a:ea typeface="Lato Light"/>
              <a:cs typeface="Lato Light"/>
              <a:sym typeface="Lato Light"/>
            </a:endParaRPr>
          </a:p>
          <a:p>
            <a:pPr marL="0" indent="0">
              <a:spcAft>
                <a:spcPts val="1600"/>
              </a:spcAft>
              <a:buNone/>
            </a:pPr>
            <a:endParaRPr sz="2000" dirty="0"/>
          </a:p>
        </p:txBody>
      </p:sp>
      <p:pic>
        <p:nvPicPr>
          <p:cNvPr id="238" name="Google Shape;238;p30"/>
          <p:cNvPicPr preferRelativeResize="0"/>
          <p:nvPr/>
        </p:nvPicPr>
        <p:blipFill rotWithShape="1">
          <a:blip r:embed="rId3">
            <a:alphaModFix/>
          </a:blip>
          <a:srcRect l="45872"/>
          <a:stretch/>
        </p:blipFill>
        <p:spPr>
          <a:xfrm>
            <a:off x="7724" y="2053200"/>
            <a:ext cx="3342777" cy="3039300"/>
          </a:xfrm>
          <a:prstGeom prst="rect">
            <a:avLst/>
          </a:prstGeom>
          <a:noFill/>
          <a:ln w="9525" cap="flat" cmpd="sng">
            <a:solidFill>
              <a:srgbClr val="D9D9D9"/>
            </a:solidFill>
            <a:prstDash val="solid"/>
            <a:round/>
            <a:headEnd type="none" w="sm" len="sm"/>
            <a:tailEnd type="none" w="sm" len="sm"/>
          </a:ln>
        </p:spPr>
      </p:pic>
      <p:sp>
        <p:nvSpPr>
          <p:cNvPr id="239" name="Google Shape;239;p30"/>
          <p:cNvSpPr txBox="1"/>
          <p:nvPr/>
        </p:nvSpPr>
        <p:spPr>
          <a:xfrm>
            <a:off x="3960000" y="4902775"/>
            <a:ext cx="4760254" cy="1609538"/>
          </a:xfrm>
          <a:prstGeom prst="rect">
            <a:avLst/>
          </a:prstGeom>
          <a:noFill/>
          <a:ln>
            <a:noFill/>
          </a:ln>
        </p:spPr>
        <p:txBody>
          <a:bodyPr spcFirstLastPara="1" wrap="square" lIns="91425" tIns="91425" rIns="91425" bIns="91425" anchor="t" anchorCtr="0">
            <a:noAutofit/>
          </a:bodyPr>
          <a:lstStyle/>
          <a:p>
            <a:pPr>
              <a:lnSpc>
                <a:spcPct val="115000"/>
              </a:lnSpc>
            </a:pPr>
            <a:r>
              <a:rPr lang="en-ID" sz="1600" dirty="0">
                <a:hlinkClick r:id="rId4"/>
              </a:rPr>
              <a:t>https://help.turnitin.com/feedback-studio/flags.htm</a:t>
            </a:r>
            <a:endParaRPr sz="1600" b="1" dirty="0">
              <a:solidFill>
                <a:srgbClr val="222222"/>
              </a:solidFill>
              <a:latin typeface="Roboto"/>
              <a:ea typeface="Roboto"/>
              <a:cs typeface="Roboto"/>
              <a:sym typeface="Roboto"/>
            </a:endParaRPr>
          </a:p>
        </p:txBody>
      </p:sp>
    </p:spTree>
    <p:extLst>
      <p:ext uri="{BB962C8B-B14F-4D97-AF65-F5344CB8AC3E}">
        <p14:creationId xmlns:p14="http://schemas.microsoft.com/office/powerpoint/2010/main" val="219802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A0D5E-D5B6-8A47-89FF-2381A86289B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b="0" i="0" u="none" strike="noStrike" cap="none" smtClean="0">
                <a:solidFill>
                  <a:schemeClr val="bg1"/>
                </a:solidFill>
                <a:latin typeface="Calibri"/>
                <a:ea typeface="Calibri"/>
                <a:cs typeface="Calibri"/>
                <a:sym typeface="Calibri"/>
              </a:rPr>
              <a:t>16</a:t>
            </a:fld>
            <a:endParaRPr lang="en-US" b="0" i="0" u="none" strike="noStrike" cap="none">
              <a:solidFill>
                <a:schemeClr val="bg1"/>
              </a:solidFill>
              <a:latin typeface="Calibri"/>
              <a:ea typeface="Calibri"/>
              <a:cs typeface="Calibri"/>
              <a:sym typeface="Calibri"/>
            </a:endParaRPr>
          </a:p>
        </p:txBody>
      </p:sp>
      <p:sp>
        <p:nvSpPr>
          <p:cNvPr id="6" name="Content Placeholder 2">
            <a:extLst>
              <a:ext uri="{FF2B5EF4-FFF2-40B4-BE49-F238E27FC236}">
                <a16:creationId xmlns:a16="http://schemas.microsoft.com/office/drawing/2014/main" id="{28E96281-3BF1-6347-BDB4-36632294CC10}"/>
              </a:ext>
            </a:extLst>
          </p:cNvPr>
          <p:cNvSpPr txBox="1">
            <a:spLocks/>
          </p:cNvSpPr>
          <p:nvPr/>
        </p:nvSpPr>
        <p:spPr>
          <a:xfrm>
            <a:off x="457200" y="793314"/>
            <a:ext cx="8229600" cy="45259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56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pPr algn="just">
              <a:buFont typeface="Arial"/>
              <a:buAutoNum type="arabicPeriod"/>
            </a:pPr>
            <a:r>
              <a:rPr lang="en-US" sz="2000" b="1" dirty="0">
                <a:solidFill>
                  <a:schemeClr val="bg1"/>
                </a:solidFill>
                <a:latin typeface="Goudy Old Style" panose="02020502050305020303" pitchFamily="18" charset="77"/>
              </a:rPr>
              <a:t> How long is Turnitin subscription?</a:t>
            </a:r>
          </a:p>
          <a:p>
            <a:pPr algn="just">
              <a:buFont typeface="Arial"/>
              <a:buAutoNum type="arabicPeriod"/>
            </a:pPr>
            <a:r>
              <a:rPr lang="en-US" sz="2000" b="1" dirty="0">
                <a:solidFill>
                  <a:schemeClr val="bg1"/>
                </a:solidFill>
                <a:latin typeface="Goudy Old Style" panose="02020502050305020303" pitchFamily="18" charset="77"/>
              </a:rPr>
              <a:t> What is the acceptable percentage for Turnitin?</a:t>
            </a:r>
          </a:p>
          <a:p>
            <a:pPr algn="just">
              <a:buFont typeface="Arial"/>
              <a:buAutoNum type="arabicPeriod"/>
            </a:pPr>
            <a:r>
              <a:rPr lang="en-US" sz="2000" b="1" dirty="0">
                <a:solidFill>
                  <a:schemeClr val="bg1"/>
                </a:solidFill>
                <a:latin typeface="Goudy Old Style" panose="02020502050305020303" pitchFamily="18" charset="77"/>
              </a:rPr>
              <a:t> Does Turnitin detects plagiarism?</a:t>
            </a:r>
          </a:p>
          <a:p>
            <a:pPr algn="just">
              <a:buFont typeface="Arial"/>
              <a:buAutoNum type="arabicPeriod"/>
            </a:pPr>
            <a:r>
              <a:rPr lang="en-ID" sz="2000" b="1" dirty="0">
                <a:solidFill>
                  <a:schemeClr val="bg1"/>
                </a:solidFill>
                <a:latin typeface="Goudy Old Style" panose="02020502050305020303" pitchFamily="18" charset="77"/>
              </a:rPr>
              <a:t> The similarity score shows the percentage of plagiarized content in a student’s paper?</a:t>
            </a:r>
          </a:p>
          <a:p>
            <a:pPr algn="just">
              <a:buFont typeface="Arial"/>
              <a:buAutoNum type="arabicPeriod"/>
            </a:pPr>
            <a:r>
              <a:rPr lang="en-ID" sz="2000" b="1" dirty="0">
                <a:solidFill>
                  <a:schemeClr val="bg1"/>
                </a:solidFill>
                <a:latin typeface="Goudy Old Style" panose="02020502050305020303" pitchFamily="18" charset="77"/>
              </a:rPr>
              <a:t> An instructor can determine if a paper is acceptable purely from the similarity score and doesn't need to look at the Similarity Report?</a:t>
            </a:r>
          </a:p>
          <a:p>
            <a:pPr algn="just">
              <a:buFont typeface="Arial"/>
              <a:buAutoNum type="arabicPeriod"/>
            </a:pPr>
            <a:r>
              <a:rPr lang="en-ID" sz="2000" b="1" dirty="0">
                <a:solidFill>
                  <a:schemeClr val="bg1"/>
                </a:solidFill>
                <a:latin typeface="Goudy Old Style" panose="02020502050305020303" pitchFamily="18" charset="77"/>
              </a:rPr>
              <a:t> Papers in the Turnitin database are easily accessible by others so privacy is not protected?</a:t>
            </a:r>
          </a:p>
          <a:p>
            <a:pPr algn="just">
              <a:buFont typeface="Arial"/>
              <a:buAutoNum type="arabicPeriod"/>
            </a:pPr>
            <a:r>
              <a:rPr lang="en-ID" sz="2000" b="1" dirty="0">
                <a:solidFill>
                  <a:schemeClr val="bg1"/>
                </a:solidFill>
                <a:latin typeface="Goudy Old Style" panose="02020502050305020303" pitchFamily="18" charset="77"/>
              </a:rPr>
              <a:t> Once a paper has been submitted to Turnitin, it is in the database forever?</a:t>
            </a:r>
          </a:p>
          <a:p>
            <a:pPr algn="just">
              <a:buFont typeface="Arial"/>
              <a:buAutoNum type="arabicPeriod"/>
            </a:pPr>
            <a:r>
              <a:rPr lang="en-ID" sz="2000" b="1" dirty="0">
                <a:solidFill>
                  <a:schemeClr val="bg1"/>
                </a:solidFill>
                <a:latin typeface="Goudy Old Style" panose="02020502050305020303" pitchFamily="18" charset="77"/>
              </a:rPr>
              <a:t> All words, big or small, could be mistaken for a match in a Similarity Report?</a:t>
            </a:r>
          </a:p>
          <a:p>
            <a:pPr algn="just">
              <a:buFont typeface="Arial"/>
              <a:buAutoNum type="arabicPeriod"/>
            </a:pPr>
            <a:r>
              <a:rPr lang="en-ID" sz="2000" b="1" dirty="0">
                <a:solidFill>
                  <a:schemeClr val="bg1"/>
                </a:solidFill>
                <a:latin typeface="Goudy Old Style" panose="02020502050305020303" pitchFamily="18" charset="77"/>
              </a:rPr>
              <a:t> Turnitin compares a paper against everything ever written?</a:t>
            </a:r>
          </a:p>
          <a:p>
            <a:pPr algn="just">
              <a:buFont typeface="Arial"/>
              <a:buAutoNum type="arabicPeriod"/>
            </a:pPr>
            <a:r>
              <a:rPr lang="en-ID" sz="2000" b="1" dirty="0">
                <a:solidFill>
                  <a:schemeClr val="bg1"/>
                </a:solidFill>
                <a:latin typeface="Goudy Old Style" panose="02020502050305020303" pitchFamily="18" charset="77"/>
              </a:rPr>
              <a:t> Why we subscribe to Turnitin instead of the “FREE” one on internet?</a:t>
            </a:r>
          </a:p>
          <a:p>
            <a:pPr algn="just">
              <a:buFont typeface="Arial"/>
              <a:buAutoNum type="arabicPeriod"/>
            </a:pPr>
            <a:r>
              <a:rPr lang="en-ID" sz="2000" b="1" dirty="0">
                <a:solidFill>
                  <a:schemeClr val="bg1"/>
                </a:solidFill>
                <a:latin typeface="Goudy Old Style" panose="02020502050305020303" pitchFamily="18" charset="77"/>
              </a:rPr>
              <a:t> Using Turnitin create more tasks for lecturer?</a:t>
            </a:r>
          </a:p>
          <a:p>
            <a:pPr algn="just">
              <a:buFont typeface="Arial"/>
              <a:buAutoNum type="arabicPeriod"/>
            </a:pPr>
            <a:r>
              <a:rPr lang="en-ID" sz="2000" b="1" dirty="0">
                <a:solidFill>
                  <a:schemeClr val="bg1"/>
                </a:solidFill>
                <a:latin typeface="Goudy Old Style" panose="02020502050305020303" pitchFamily="18" charset="77"/>
              </a:rPr>
              <a:t> ILLEGAL RESELLER</a:t>
            </a:r>
          </a:p>
          <a:p>
            <a:pPr algn="just"/>
            <a:endParaRPr lang="en-ID" sz="2000" b="1" dirty="0">
              <a:solidFill>
                <a:schemeClr val="bg1"/>
              </a:solidFill>
              <a:latin typeface="Goudy Old Style" panose="02020502050305020303" pitchFamily="18" charset="77"/>
            </a:endParaRPr>
          </a:p>
          <a:p>
            <a:pPr marL="457200" indent="-457200" algn="just">
              <a:buFont typeface="Arial"/>
              <a:buAutoNum type="arabicPeriod"/>
            </a:pPr>
            <a:endParaRPr lang="en-US" sz="2000" b="1" dirty="0">
              <a:solidFill>
                <a:schemeClr val="bg1"/>
              </a:solidFill>
              <a:latin typeface="Goudy Old Style" panose="02020502050305020303" pitchFamily="18" charset="77"/>
            </a:endParaRPr>
          </a:p>
          <a:p>
            <a:pPr marL="457200" indent="-457200" algn="just">
              <a:buFont typeface="Arial"/>
              <a:buAutoNum type="arabicPeriod"/>
            </a:pPr>
            <a:endParaRPr lang="en-US" sz="2000" b="1" dirty="0">
              <a:solidFill>
                <a:schemeClr val="bg1"/>
              </a:solidFill>
              <a:latin typeface="Goudy Old Style" panose="02020502050305020303" pitchFamily="18" charset="77"/>
            </a:endParaRPr>
          </a:p>
        </p:txBody>
      </p:sp>
      <p:sp>
        <p:nvSpPr>
          <p:cNvPr id="7" name="Rectangle 6">
            <a:extLst>
              <a:ext uri="{FF2B5EF4-FFF2-40B4-BE49-F238E27FC236}">
                <a16:creationId xmlns:a16="http://schemas.microsoft.com/office/drawing/2014/main" id="{A0AFD064-B7F6-8B42-BD7C-1D511B162D06}"/>
              </a:ext>
            </a:extLst>
          </p:cNvPr>
          <p:cNvSpPr/>
          <p:nvPr/>
        </p:nvSpPr>
        <p:spPr>
          <a:xfrm>
            <a:off x="1468755" y="73224"/>
            <a:ext cx="6206489" cy="707886"/>
          </a:xfrm>
          <a:prstGeom prst="rect">
            <a:avLst/>
          </a:prstGeom>
        </p:spPr>
        <p:txBody>
          <a:bodyPr wrap="square">
            <a:spAutoFit/>
          </a:bodyPr>
          <a:lstStyle/>
          <a:p>
            <a:r>
              <a:rPr lang="en-US" sz="4000" b="1" dirty="0">
                <a:solidFill>
                  <a:schemeClr val="bg1"/>
                </a:solidFill>
                <a:latin typeface="Goudy Old Style" panose="02020502050305020303" pitchFamily="18" charset="77"/>
              </a:rPr>
              <a:t>Frequently Asked Questions: </a:t>
            </a:r>
            <a:endParaRPr lang="en-US" sz="4000" b="1" dirty="0">
              <a:solidFill>
                <a:schemeClr val="bg1"/>
              </a:solidFill>
            </a:endParaRPr>
          </a:p>
        </p:txBody>
      </p:sp>
    </p:spTree>
    <p:extLst>
      <p:ext uri="{BB962C8B-B14F-4D97-AF65-F5344CB8AC3E}">
        <p14:creationId xmlns:p14="http://schemas.microsoft.com/office/powerpoint/2010/main" val="424738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B6D747-F3F0-1A49-958F-4D6018615F0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4CA34201-E3A9-CE4A-8301-7F8D81447DB4}"/>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36889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8BCB"/>
        </a:solidFill>
        <a:effectLst/>
      </p:bgPr>
    </p:bg>
    <p:spTree>
      <p:nvGrpSpPr>
        <p:cNvPr id="1" name="Shape 303"/>
        <p:cNvGrpSpPr/>
        <p:nvPr/>
      </p:nvGrpSpPr>
      <p:grpSpPr>
        <a:xfrm>
          <a:off x="0" y="0"/>
          <a:ext cx="0" cy="0"/>
          <a:chOff x="0" y="0"/>
          <a:chExt cx="0" cy="0"/>
        </a:xfrm>
      </p:grpSpPr>
      <p:sp>
        <p:nvSpPr>
          <p:cNvPr id="304" name="Shape 304"/>
          <p:cNvSpPr txBox="1"/>
          <p:nvPr/>
        </p:nvSpPr>
        <p:spPr>
          <a:xfrm>
            <a:off x="208485" y="546429"/>
            <a:ext cx="9144000" cy="903900"/>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rgbClr val="FFFFFF"/>
              </a:buClr>
              <a:buSzPct val="25000"/>
              <a:buFont typeface="Helvetica Neue"/>
              <a:buNone/>
            </a:pPr>
            <a:r>
              <a:rPr lang="en-US" sz="5400" dirty="0">
                <a:solidFill>
                  <a:schemeClr val="bg1"/>
                </a:solidFill>
                <a:latin typeface="Roboto"/>
                <a:ea typeface="Roboto"/>
                <a:cs typeface="Roboto"/>
                <a:sym typeface="Roboto"/>
              </a:rPr>
              <a:t>Questions?</a:t>
            </a:r>
          </a:p>
          <a:p>
            <a:pPr marL="0" marR="0" lvl="0" indent="0" algn="just" rtl="0">
              <a:lnSpc>
                <a:spcPct val="120000"/>
              </a:lnSpc>
              <a:spcBef>
                <a:spcPts val="0"/>
              </a:spcBef>
              <a:spcAft>
                <a:spcPts val="0"/>
              </a:spcAft>
              <a:buClr>
                <a:srgbClr val="FFFFFF"/>
              </a:buClr>
              <a:buSzPct val="25000"/>
              <a:buFont typeface="Helvetica Neue"/>
              <a:buNone/>
            </a:pPr>
            <a:endParaRPr lang="en-US" sz="3200" dirty="0">
              <a:solidFill>
                <a:schemeClr val="bg1"/>
              </a:solidFill>
              <a:latin typeface="Roboto"/>
              <a:ea typeface="Roboto"/>
              <a:cs typeface="Roboto"/>
              <a:sym typeface="Roboto"/>
            </a:endParaRPr>
          </a:p>
          <a:p>
            <a:pPr marL="0" marR="0" lvl="0" indent="0" algn="just" rtl="0">
              <a:lnSpc>
                <a:spcPct val="120000"/>
              </a:lnSpc>
              <a:spcBef>
                <a:spcPts val="0"/>
              </a:spcBef>
              <a:spcAft>
                <a:spcPts val="0"/>
              </a:spcAft>
              <a:buClr>
                <a:srgbClr val="FFFFFF"/>
              </a:buClr>
              <a:buSzPct val="25000"/>
              <a:buFont typeface="Helvetica Neue"/>
              <a:buNone/>
            </a:pPr>
            <a:r>
              <a:rPr lang="en-US" sz="3200" dirty="0">
                <a:solidFill>
                  <a:schemeClr val="bg1"/>
                </a:solidFill>
                <a:latin typeface="Roboto"/>
                <a:ea typeface="Roboto"/>
                <a:cs typeface="Roboto"/>
                <a:sym typeface="Roboto"/>
              </a:rPr>
              <a:t>Contact:</a:t>
            </a:r>
          </a:p>
          <a:p>
            <a:pPr marL="0" marR="0" lvl="0" indent="0" algn="just" rtl="0">
              <a:lnSpc>
                <a:spcPct val="120000"/>
              </a:lnSpc>
              <a:spcBef>
                <a:spcPts val="0"/>
              </a:spcBef>
              <a:spcAft>
                <a:spcPts val="0"/>
              </a:spcAft>
              <a:buClr>
                <a:srgbClr val="FFFFFF"/>
              </a:buClr>
              <a:buSzPct val="25000"/>
              <a:buFont typeface="Helvetica Neue"/>
              <a:buNone/>
            </a:pPr>
            <a:r>
              <a:rPr lang="en-US" sz="3200" dirty="0">
                <a:solidFill>
                  <a:schemeClr val="bg1"/>
                </a:solidFill>
                <a:latin typeface="Roboto"/>
                <a:ea typeface="Roboto"/>
                <a:cs typeface="Roboto"/>
                <a:sym typeface="Roboto"/>
              </a:rPr>
              <a:t>For Existing Customer </a:t>
            </a:r>
          </a:p>
          <a:p>
            <a:pPr marL="0" marR="0" lvl="0" indent="0" algn="just" rtl="0">
              <a:lnSpc>
                <a:spcPct val="120000"/>
              </a:lnSpc>
              <a:spcBef>
                <a:spcPts val="0"/>
              </a:spcBef>
              <a:spcAft>
                <a:spcPts val="0"/>
              </a:spcAft>
              <a:buClr>
                <a:srgbClr val="FFFFFF"/>
              </a:buClr>
              <a:buSzPct val="25000"/>
              <a:buFont typeface="Helvetica Neue"/>
              <a:buNone/>
            </a:pPr>
            <a:r>
              <a:rPr lang="en-US" sz="3200" dirty="0">
                <a:solidFill>
                  <a:schemeClr val="bg1"/>
                </a:solidFill>
                <a:latin typeface="Roboto"/>
                <a:ea typeface="Roboto"/>
                <a:cs typeface="Roboto"/>
                <a:sym typeface="Roboto"/>
              </a:rPr>
              <a:t>Christine </a:t>
            </a:r>
            <a:r>
              <a:rPr lang="en-US" sz="3200" dirty="0" err="1">
                <a:solidFill>
                  <a:schemeClr val="bg1"/>
                </a:solidFill>
                <a:latin typeface="Roboto"/>
                <a:ea typeface="Roboto"/>
                <a:cs typeface="Roboto"/>
                <a:sym typeface="Roboto"/>
              </a:rPr>
              <a:t>Ririana</a:t>
            </a:r>
            <a:r>
              <a:rPr lang="en-US" sz="3200" dirty="0">
                <a:solidFill>
                  <a:schemeClr val="bg1"/>
                </a:solidFill>
                <a:latin typeface="Roboto"/>
                <a:ea typeface="Roboto"/>
                <a:cs typeface="Roboto"/>
                <a:sym typeface="Roboto"/>
              </a:rPr>
              <a:t>: </a:t>
            </a:r>
            <a:r>
              <a:rPr lang="en-US" sz="3200" dirty="0">
                <a:solidFill>
                  <a:schemeClr val="bg1"/>
                </a:solidFill>
                <a:latin typeface="Roboto"/>
                <a:ea typeface="Roboto"/>
                <a:cs typeface="Roboto"/>
                <a:sym typeface="Roboto"/>
                <a:hlinkClick r:id="rId3">
                  <a:extLst>
                    <a:ext uri="{A12FA001-AC4F-418D-AE19-62706E023703}">
                      <ahyp:hlinkClr xmlns:ahyp="http://schemas.microsoft.com/office/drawing/2018/hyperlinkcolor" val="tx"/>
                    </a:ext>
                  </a:extLst>
                </a:hlinkClick>
              </a:rPr>
              <a:t>cririana@turnitin.com</a:t>
            </a:r>
            <a:endParaRPr lang="en-US" sz="3200" dirty="0">
              <a:solidFill>
                <a:schemeClr val="bg1"/>
              </a:solidFill>
              <a:latin typeface="Roboto"/>
              <a:ea typeface="Roboto"/>
              <a:cs typeface="Roboto"/>
              <a:sym typeface="Roboto"/>
            </a:endParaRPr>
          </a:p>
          <a:p>
            <a:pPr marL="0" marR="0" lvl="0" indent="0" algn="just" rtl="0">
              <a:lnSpc>
                <a:spcPct val="120000"/>
              </a:lnSpc>
              <a:spcBef>
                <a:spcPts val="0"/>
              </a:spcBef>
              <a:spcAft>
                <a:spcPts val="0"/>
              </a:spcAft>
              <a:buClr>
                <a:srgbClr val="FFFFFF"/>
              </a:buClr>
              <a:buSzPct val="25000"/>
              <a:buFont typeface="Helvetica Neue"/>
              <a:buNone/>
            </a:pPr>
            <a:endParaRPr lang="en-US" sz="3200" dirty="0">
              <a:solidFill>
                <a:schemeClr val="bg1"/>
              </a:solidFill>
              <a:latin typeface="Roboto"/>
              <a:ea typeface="Roboto"/>
              <a:cs typeface="Roboto"/>
              <a:sym typeface="Roboto"/>
            </a:endParaRPr>
          </a:p>
          <a:p>
            <a:pPr marL="0" marR="0" lvl="0" indent="0" algn="just" rtl="0">
              <a:lnSpc>
                <a:spcPct val="120000"/>
              </a:lnSpc>
              <a:spcBef>
                <a:spcPts val="0"/>
              </a:spcBef>
              <a:spcAft>
                <a:spcPts val="0"/>
              </a:spcAft>
              <a:buClr>
                <a:srgbClr val="FFFFFF"/>
              </a:buClr>
              <a:buSzPct val="25000"/>
              <a:buFont typeface="Helvetica Neue"/>
              <a:buNone/>
            </a:pPr>
            <a:r>
              <a:rPr lang="en-US" sz="3200" dirty="0">
                <a:solidFill>
                  <a:schemeClr val="bg1"/>
                </a:solidFill>
                <a:latin typeface="Roboto"/>
                <a:ea typeface="Roboto"/>
                <a:cs typeface="Roboto"/>
                <a:sym typeface="Roboto"/>
              </a:rPr>
              <a:t>For New Customer</a:t>
            </a:r>
          </a:p>
          <a:p>
            <a:pPr marL="0" marR="0" lvl="0" indent="0" algn="just" rtl="0">
              <a:lnSpc>
                <a:spcPct val="120000"/>
              </a:lnSpc>
              <a:spcBef>
                <a:spcPts val="0"/>
              </a:spcBef>
              <a:spcAft>
                <a:spcPts val="0"/>
              </a:spcAft>
              <a:buClr>
                <a:srgbClr val="FFFFFF"/>
              </a:buClr>
              <a:buSzPct val="25000"/>
              <a:buFont typeface="Helvetica Neue"/>
              <a:buNone/>
            </a:pPr>
            <a:r>
              <a:rPr lang="en-US" sz="3200" dirty="0">
                <a:solidFill>
                  <a:schemeClr val="bg1"/>
                </a:solidFill>
                <a:latin typeface="Roboto"/>
                <a:ea typeface="Roboto"/>
                <a:cs typeface="Roboto"/>
                <a:sym typeface="Roboto"/>
                <a:hlinkClick r:id="rId4">
                  <a:extLst>
                    <a:ext uri="{A12FA001-AC4F-418D-AE19-62706E023703}">
                      <ahyp:hlinkClr xmlns:ahyp="http://schemas.microsoft.com/office/drawing/2018/hyperlinkcolor" val="tx"/>
                    </a:ext>
                  </a:extLst>
                </a:hlinkClick>
              </a:rPr>
              <a:t>indonesia@turnitin.com</a:t>
            </a:r>
            <a:r>
              <a:rPr lang="en-US" sz="3200" dirty="0">
                <a:solidFill>
                  <a:schemeClr val="bg1"/>
                </a:solidFill>
                <a:latin typeface="Roboto"/>
                <a:ea typeface="Roboto"/>
                <a:cs typeface="Roboto"/>
                <a:sym typeface="Robot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92CF"/>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2</a:t>
            </a:fld>
            <a:endParaRPr lang="en-US"/>
          </a:p>
        </p:txBody>
      </p:sp>
      <p:sp>
        <p:nvSpPr>
          <p:cNvPr id="104" name="Shape 104"/>
          <p:cNvSpPr txBox="1"/>
          <p:nvPr/>
        </p:nvSpPr>
        <p:spPr>
          <a:xfrm>
            <a:off x="-33725" y="152400"/>
            <a:ext cx="9177600" cy="1174800"/>
          </a:xfrm>
          <a:prstGeom prst="rect">
            <a:avLst/>
          </a:prstGeom>
          <a:noFill/>
          <a:ln>
            <a:noFill/>
          </a:ln>
        </p:spPr>
        <p:txBody>
          <a:bodyPr lIns="91425" tIns="91425" rIns="91425" bIns="91425" anchor="t" anchorCtr="0">
            <a:noAutofit/>
          </a:bodyPr>
          <a:lstStyle/>
          <a:p>
            <a:pPr lvl="0" algn="ctr" rtl="0">
              <a:spcBef>
                <a:spcPts val="0"/>
              </a:spcBef>
              <a:buNone/>
            </a:pPr>
            <a:r>
              <a:rPr lang="en-US" sz="3000" dirty="0">
                <a:solidFill>
                  <a:srgbClr val="FFFFFF"/>
                </a:solidFill>
                <a:latin typeface="Roboto"/>
                <a:ea typeface="Roboto"/>
                <a:cs typeface="Roboto"/>
                <a:sym typeface="Roboto"/>
              </a:rPr>
              <a:t>Your Partner in Education with Integrity</a:t>
            </a:r>
          </a:p>
          <a:p>
            <a:pPr lvl="0" algn="ctr" rtl="0">
              <a:spcBef>
                <a:spcPts val="0"/>
              </a:spcBef>
              <a:buNone/>
            </a:pPr>
            <a:r>
              <a:rPr lang="en-US" sz="3000" dirty="0">
                <a:solidFill>
                  <a:srgbClr val="FFFFFF"/>
                </a:solidFill>
                <a:latin typeface="Roboto"/>
                <a:ea typeface="Roboto"/>
                <a:cs typeface="Roboto"/>
                <a:sym typeface="Roboto"/>
              </a:rPr>
              <a:t>“How Can We…”</a:t>
            </a:r>
          </a:p>
          <a:p>
            <a:pPr lvl="0" algn="ctr" rtl="0">
              <a:spcBef>
                <a:spcPts val="0"/>
              </a:spcBef>
              <a:buNone/>
            </a:pPr>
            <a:endParaRPr sz="1800" dirty="0"/>
          </a:p>
          <a:p>
            <a:pPr lvl="0" algn="ctr" rtl="0">
              <a:spcBef>
                <a:spcPts val="0"/>
              </a:spcBef>
              <a:buNone/>
            </a:pPr>
            <a:endParaRPr sz="3600" dirty="0"/>
          </a:p>
        </p:txBody>
      </p:sp>
      <p:pic>
        <p:nvPicPr>
          <p:cNvPr id="105" name="Shape 105" descr="partner-in-education-question-bubbles.png"/>
          <p:cNvPicPr preferRelativeResize="0"/>
          <p:nvPr/>
        </p:nvPicPr>
        <p:blipFill rotWithShape="1">
          <a:blip r:embed="rId3">
            <a:alphaModFix/>
          </a:blip>
          <a:srcRect/>
          <a:stretch/>
        </p:blipFill>
        <p:spPr>
          <a:xfrm>
            <a:off x="381000" y="1230888"/>
            <a:ext cx="8381912" cy="4819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pic>
        <p:nvPicPr>
          <p:cNvPr id="144" name="Shape 144" descr="skills-scaffolding-graphic.png"/>
          <p:cNvPicPr preferRelativeResize="0"/>
          <p:nvPr/>
        </p:nvPicPr>
        <p:blipFill rotWithShape="1">
          <a:blip r:embed="rId3">
            <a:alphaModFix/>
          </a:blip>
          <a:srcRect t="2893" b="970"/>
          <a:stretch/>
        </p:blipFill>
        <p:spPr>
          <a:xfrm>
            <a:off x="932100" y="1254175"/>
            <a:ext cx="7096000" cy="4690001"/>
          </a:xfrm>
          <a:prstGeom prst="rect">
            <a:avLst/>
          </a:prstGeom>
          <a:noFill/>
          <a:ln>
            <a:noFill/>
          </a:ln>
        </p:spPr>
      </p:pic>
      <p:sp>
        <p:nvSpPr>
          <p:cNvPr id="145" name="Shape 145"/>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3</a:t>
            </a:fld>
            <a:endParaRPr lang="en-US"/>
          </a:p>
        </p:txBody>
      </p:sp>
      <p:sp>
        <p:nvSpPr>
          <p:cNvPr id="146" name="Shape 146"/>
          <p:cNvSpPr txBox="1"/>
          <p:nvPr/>
        </p:nvSpPr>
        <p:spPr>
          <a:xfrm>
            <a:off x="-33725" y="152400"/>
            <a:ext cx="9177600" cy="566400"/>
          </a:xfrm>
          <a:prstGeom prst="rect">
            <a:avLst/>
          </a:prstGeom>
          <a:noFill/>
          <a:ln>
            <a:noFill/>
          </a:ln>
        </p:spPr>
        <p:txBody>
          <a:bodyPr lIns="91425" tIns="91425" rIns="91425" bIns="91425" anchor="t" anchorCtr="0">
            <a:noAutofit/>
          </a:bodyPr>
          <a:lstStyle/>
          <a:p>
            <a:pPr lvl="0" algn="ctr" rtl="0">
              <a:spcBef>
                <a:spcPts val="0"/>
              </a:spcBef>
              <a:buNone/>
            </a:pPr>
            <a:r>
              <a:rPr lang="en-US" sz="3000">
                <a:latin typeface="Roboto"/>
                <a:ea typeface="Roboto"/>
                <a:cs typeface="Roboto"/>
                <a:sym typeface="Roboto"/>
              </a:rPr>
              <a:t>Plagiarism Isn’t Just a Cheating Issue</a:t>
            </a:r>
          </a:p>
        </p:txBody>
      </p:sp>
      <p:sp>
        <p:nvSpPr>
          <p:cNvPr id="147" name="Shape 147"/>
          <p:cNvSpPr txBox="1"/>
          <p:nvPr/>
        </p:nvSpPr>
        <p:spPr>
          <a:xfrm>
            <a:off x="1979257" y="976503"/>
            <a:ext cx="2961600" cy="3651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Norms for Collaboration</a:t>
            </a:r>
          </a:p>
        </p:txBody>
      </p:sp>
      <p:sp>
        <p:nvSpPr>
          <p:cNvPr id="148" name="Shape 148"/>
          <p:cNvSpPr txBox="1"/>
          <p:nvPr/>
        </p:nvSpPr>
        <p:spPr>
          <a:xfrm>
            <a:off x="4742251" y="976500"/>
            <a:ext cx="1701000" cy="3651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Time Management</a:t>
            </a:r>
          </a:p>
        </p:txBody>
      </p:sp>
      <p:sp>
        <p:nvSpPr>
          <p:cNvPr id="149" name="Shape 149"/>
          <p:cNvSpPr txBox="1"/>
          <p:nvPr/>
        </p:nvSpPr>
        <p:spPr>
          <a:xfrm>
            <a:off x="6753425" y="1826550"/>
            <a:ext cx="1701000" cy="655800"/>
          </a:xfrm>
          <a:prstGeom prst="rect">
            <a:avLst/>
          </a:prstGeom>
          <a:noFill/>
          <a:ln>
            <a:noFill/>
          </a:ln>
        </p:spPr>
        <p:txBody>
          <a:bodyPr lIns="91425" tIns="91425" rIns="91425" bIns="91425" anchor="t" anchorCtr="0">
            <a:noAutofit/>
          </a:bodyPr>
          <a:lstStyle/>
          <a:p>
            <a:pPr lvl="0" rtl="0">
              <a:spcBef>
                <a:spcPts val="0"/>
              </a:spcBef>
              <a:buNone/>
            </a:pPr>
            <a:r>
              <a:rPr lang="en-US">
                <a:latin typeface="Roboto"/>
                <a:ea typeface="Roboto"/>
                <a:cs typeface="Roboto"/>
                <a:sym typeface="Roboto"/>
              </a:rPr>
              <a:t>Nontraditional </a:t>
            </a:r>
          </a:p>
          <a:p>
            <a:pPr lvl="0" rtl="0">
              <a:spcBef>
                <a:spcPts val="0"/>
              </a:spcBef>
              <a:buNone/>
            </a:pPr>
            <a:r>
              <a:rPr lang="en-US">
                <a:latin typeface="Roboto"/>
                <a:ea typeface="Roboto"/>
                <a:cs typeface="Roboto"/>
                <a:sym typeface="Roboto"/>
              </a:rPr>
              <a:t>Students</a:t>
            </a:r>
          </a:p>
        </p:txBody>
      </p:sp>
      <p:sp>
        <p:nvSpPr>
          <p:cNvPr id="150" name="Shape 150"/>
          <p:cNvSpPr txBox="1"/>
          <p:nvPr/>
        </p:nvSpPr>
        <p:spPr>
          <a:xfrm>
            <a:off x="7843175" y="3663836"/>
            <a:ext cx="921300" cy="655800"/>
          </a:xfrm>
          <a:prstGeom prst="rect">
            <a:avLst/>
          </a:prstGeom>
          <a:no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Citation </a:t>
            </a:r>
          </a:p>
          <a:p>
            <a:pPr lvl="0" rtl="0">
              <a:spcBef>
                <a:spcPts val="0"/>
              </a:spcBef>
              <a:buNone/>
            </a:pPr>
            <a:r>
              <a:rPr lang="en-US">
                <a:latin typeface="Roboto"/>
                <a:ea typeface="Roboto"/>
                <a:cs typeface="Roboto"/>
                <a:sym typeface="Roboto"/>
              </a:rPr>
              <a:t>Skills</a:t>
            </a:r>
          </a:p>
        </p:txBody>
      </p:sp>
      <p:sp>
        <p:nvSpPr>
          <p:cNvPr id="151" name="Shape 151"/>
          <p:cNvSpPr txBox="1"/>
          <p:nvPr/>
        </p:nvSpPr>
        <p:spPr>
          <a:xfrm>
            <a:off x="7843175" y="4898375"/>
            <a:ext cx="1424400" cy="655800"/>
          </a:xfrm>
          <a:prstGeom prst="rect">
            <a:avLst/>
          </a:prstGeom>
          <a:noFill/>
          <a:ln>
            <a:noFill/>
          </a:ln>
        </p:spPr>
        <p:txBody>
          <a:bodyPr lIns="91425" tIns="91425" rIns="91425" bIns="91425" anchor="t" anchorCtr="0">
            <a:noAutofit/>
          </a:bodyPr>
          <a:lstStyle/>
          <a:p>
            <a:pPr lvl="0">
              <a:spcBef>
                <a:spcPts val="0"/>
              </a:spcBef>
              <a:buNone/>
            </a:pPr>
            <a:r>
              <a:rPr lang="en-US">
                <a:latin typeface="Roboto"/>
                <a:ea typeface="Roboto"/>
                <a:cs typeface="Roboto"/>
                <a:sym typeface="Roboto"/>
              </a:rPr>
              <a:t>Paraphrasing</a:t>
            </a:r>
          </a:p>
          <a:p>
            <a:pPr lvl="0" rtl="0">
              <a:spcBef>
                <a:spcPts val="0"/>
              </a:spcBef>
              <a:buNone/>
            </a:pPr>
            <a:r>
              <a:rPr lang="en-US">
                <a:latin typeface="Roboto"/>
                <a:ea typeface="Roboto"/>
                <a:cs typeface="Roboto"/>
                <a:sym typeface="Roboto"/>
              </a:rPr>
              <a:t>Skills</a:t>
            </a:r>
          </a:p>
        </p:txBody>
      </p:sp>
      <p:sp>
        <p:nvSpPr>
          <p:cNvPr id="152" name="Shape 152"/>
          <p:cNvSpPr txBox="1"/>
          <p:nvPr/>
        </p:nvSpPr>
        <p:spPr>
          <a:xfrm>
            <a:off x="5958075" y="5817450"/>
            <a:ext cx="1424400" cy="3651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Argumentation</a:t>
            </a:r>
          </a:p>
        </p:txBody>
      </p:sp>
      <p:sp>
        <p:nvSpPr>
          <p:cNvPr id="153" name="Shape 153"/>
          <p:cNvSpPr txBox="1"/>
          <p:nvPr/>
        </p:nvSpPr>
        <p:spPr>
          <a:xfrm>
            <a:off x="3681073" y="5817450"/>
            <a:ext cx="1701000" cy="3651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Critical Thinking</a:t>
            </a:r>
          </a:p>
        </p:txBody>
      </p:sp>
      <p:sp>
        <p:nvSpPr>
          <p:cNvPr id="154" name="Shape 154"/>
          <p:cNvSpPr txBox="1"/>
          <p:nvPr/>
        </p:nvSpPr>
        <p:spPr>
          <a:xfrm>
            <a:off x="724275" y="1819500"/>
            <a:ext cx="1507800" cy="566400"/>
          </a:xfrm>
          <a:prstGeom prst="rect">
            <a:avLst/>
          </a:prstGeom>
          <a:noFill/>
          <a:ln>
            <a:noFill/>
          </a:ln>
        </p:spPr>
        <p:txBody>
          <a:bodyPr lIns="91425" tIns="91425" rIns="91425" bIns="91425" anchor="t" anchorCtr="0">
            <a:noAutofit/>
          </a:bodyPr>
          <a:lstStyle/>
          <a:p>
            <a:pPr lvl="0" algn="r" rtl="0">
              <a:spcBef>
                <a:spcPts val="0"/>
              </a:spcBef>
              <a:buNone/>
            </a:pPr>
            <a:r>
              <a:rPr lang="en-US" dirty="0">
                <a:latin typeface="Roboto"/>
                <a:ea typeface="Roboto"/>
                <a:cs typeface="Roboto"/>
                <a:sym typeface="Roboto"/>
              </a:rPr>
              <a:t>English </a:t>
            </a:r>
          </a:p>
          <a:p>
            <a:pPr lvl="0" algn="r" rtl="0">
              <a:spcBef>
                <a:spcPts val="0"/>
              </a:spcBef>
              <a:buNone/>
            </a:pPr>
            <a:r>
              <a:rPr lang="en-US" dirty="0">
                <a:latin typeface="Roboto"/>
                <a:ea typeface="Roboto"/>
                <a:cs typeface="Roboto"/>
                <a:sym typeface="Roboto"/>
              </a:rPr>
              <a:t>Proficiency</a:t>
            </a:r>
          </a:p>
        </p:txBody>
      </p:sp>
      <p:sp>
        <p:nvSpPr>
          <p:cNvPr id="155" name="Shape 155"/>
          <p:cNvSpPr txBox="1"/>
          <p:nvPr/>
        </p:nvSpPr>
        <p:spPr>
          <a:xfrm>
            <a:off x="84526" y="3654000"/>
            <a:ext cx="1094400" cy="566400"/>
          </a:xfrm>
          <a:prstGeom prst="rect">
            <a:avLst/>
          </a:prstGeom>
          <a:noFill/>
          <a:ln>
            <a:noFill/>
          </a:ln>
        </p:spPr>
        <p:txBody>
          <a:bodyPr lIns="91425" tIns="91425" rIns="91425" bIns="91425" anchor="t" anchorCtr="0">
            <a:noAutofit/>
          </a:bodyPr>
          <a:lstStyle/>
          <a:p>
            <a:pPr lvl="0" algn="r" rtl="0">
              <a:spcBef>
                <a:spcPts val="0"/>
              </a:spcBef>
              <a:buNone/>
            </a:pPr>
            <a:r>
              <a:rPr lang="en-US">
                <a:latin typeface="Roboto"/>
                <a:ea typeface="Roboto"/>
                <a:cs typeface="Roboto"/>
                <a:sym typeface="Roboto"/>
              </a:rPr>
              <a:t>Vocabulary</a:t>
            </a:r>
          </a:p>
        </p:txBody>
      </p:sp>
      <p:sp>
        <p:nvSpPr>
          <p:cNvPr id="156" name="Shape 156"/>
          <p:cNvSpPr txBox="1"/>
          <p:nvPr/>
        </p:nvSpPr>
        <p:spPr>
          <a:xfrm>
            <a:off x="71363" y="4924701"/>
            <a:ext cx="1094400" cy="566400"/>
          </a:xfrm>
          <a:prstGeom prst="rect">
            <a:avLst/>
          </a:prstGeom>
          <a:noFill/>
          <a:ln>
            <a:noFill/>
          </a:ln>
        </p:spPr>
        <p:txBody>
          <a:bodyPr lIns="91425" tIns="91425" rIns="91425" bIns="91425" anchor="t" anchorCtr="0">
            <a:noAutofit/>
          </a:bodyPr>
          <a:lstStyle/>
          <a:p>
            <a:pPr lvl="0" algn="r" rtl="0">
              <a:spcBef>
                <a:spcPts val="0"/>
              </a:spcBef>
              <a:buNone/>
            </a:pPr>
            <a:r>
              <a:rPr lang="en-US">
                <a:latin typeface="Roboto"/>
                <a:ea typeface="Roboto"/>
                <a:cs typeface="Roboto"/>
                <a:sym typeface="Roboto"/>
              </a:rPr>
              <a:t>Grammar</a:t>
            </a:r>
          </a:p>
        </p:txBody>
      </p:sp>
      <p:sp>
        <p:nvSpPr>
          <p:cNvPr id="157" name="Shape 157"/>
          <p:cNvSpPr txBox="1"/>
          <p:nvPr/>
        </p:nvSpPr>
        <p:spPr>
          <a:xfrm>
            <a:off x="1866350" y="5817450"/>
            <a:ext cx="1094400" cy="365100"/>
          </a:xfrm>
          <a:prstGeom prst="rect">
            <a:avLst/>
          </a:prstGeom>
          <a:noFill/>
          <a:ln>
            <a:noFill/>
          </a:ln>
        </p:spPr>
        <p:txBody>
          <a:bodyPr lIns="91425" tIns="91425" rIns="91425" bIns="91425" anchor="t" anchorCtr="0">
            <a:noAutofit/>
          </a:bodyPr>
          <a:lstStyle/>
          <a:p>
            <a:pPr lvl="0" algn="ctr" rtl="0">
              <a:spcBef>
                <a:spcPts val="0"/>
              </a:spcBef>
              <a:buNone/>
            </a:pPr>
            <a:r>
              <a:rPr lang="en-US">
                <a:latin typeface="Roboto"/>
                <a:ea typeface="Roboto"/>
                <a:cs typeface="Roboto"/>
                <a:sym typeface="Roboto"/>
              </a:rPr>
              <a:t>Voice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l="15919" r="27123"/>
          <a:stretch/>
        </p:blipFill>
        <p:spPr>
          <a:xfrm>
            <a:off x="0" y="-35600"/>
            <a:ext cx="9144000" cy="6451599"/>
          </a:xfrm>
          <a:prstGeom prst="rect">
            <a:avLst/>
          </a:prstGeom>
          <a:noFill/>
          <a:ln>
            <a:noFill/>
          </a:ln>
        </p:spPr>
      </p:pic>
      <p:sp>
        <p:nvSpPr>
          <p:cNvPr id="164" name="Shape 164"/>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4</a:t>
            </a:fld>
            <a:endParaRPr lang="en-US"/>
          </a:p>
        </p:txBody>
      </p:sp>
      <p:sp>
        <p:nvSpPr>
          <p:cNvPr id="165" name="Shape 165"/>
          <p:cNvSpPr txBox="1"/>
          <p:nvPr/>
        </p:nvSpPr>
        <p:spPr>
          <a:xfrm>
            <a:off x="-33725" y="152400"/>
            <a:ext cx="9177600" cy="566400"/>
          </a:xfrm>
          <a:prstGeom prst="rect">
            <a:avLst/>
          </a:prstGeom>
          <a:noFill/>
          <a:ln>
            <a:noFill/>
          </a:ln>
        </p:spPr>
        <p:txBody>
          <a:bodyPr lIns="91425" tIns="91425" rIns="91425" bIns="91425" anchor="t" anchorCtr="0">
            <a:noAutofit/>
          </a:bodyPr>
          <a:lstStyle/>
          <a:p>
            <a:pPr lvl="0" algn="ctr" rtl="0">
              <a:spcBef>
                <a:spcPts val="0"/>
              </a:spcBef>
              <a:buNone/>
            </a:pPr>
            <a:r>
              <a:rPr lang="en-US" sz="3000">
                <a:solidFill>
                  <a:srgbClr val="FFFFFF"/>
                </a:solidFill>
                <a:latin typeface="Roboto"/>
                <a:ea typeface="Roboto"/>
                <a:cs typeface="Roboto"/>
                <a:sym typeface="Roboto"/>
              </a:rPr>
              <a:t>Plagiarism Isn’t Just a Cheating Issue</a:t>
            </a:r>
          </a:p>
        </p:txBody>
      </p:sp>
      <p:sp>
        <p:nvSpPr>
          <p:cNvPr id="166" name="Shape 166"/>
          <p:cNvSpPr txBox="1"/>
          <p:nvPr/>
        </p:nvSpPr>
        <p:spPr>
          <a:xfrm>
            <a:off x="0" y="2610325"/>
            <a:ext cx="9144000" cy="1400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3000" b="1">
                <a:solidFill>
                  <a:srgbClr val="FFFFFF"/>
                </a:solidFill>
                <a:latin typeface="Roboto"/>
                <a:ea typeface="Roboto"/>
                <a:cs typeface="Roboto"/>
                <a:sym typeface="Roboto"/>
              </a:rPr>
              <a:t>Strong univeristy-level writing skills </a:t>
            </a:r>
          </a:p>
          <a:p>
            <a:pPr lvl="0" algn="ctr" rtl="0">
              <a:lnSpc>
                <a:spcPct val="115000"/>
              </a:lnSpc>
              <a:spcBef>
                <a:spcPts val="0"/>
              </a:spcBef>
              <a:buNone/>
            </a:pPr>
            <a:r>
              <a:rPr lang="en-US" sz="3000" b="1">
                <a:solidFill>
                  <a:srgbClr val="FFFFFF"/>
                </a:solidFill>
                <a:latin typeface="Roboto"/>
                <a:ea typeface="Roboto"/>
                <a:cs typeface="Roboto"/>
                <a:sym typeface="Roboto"/>
              </a:rPr>
              <a:t>impact students’ futures – </a:t>
            </a:r>
          </a:p>
          <a:p>
            <a:pPr lvl="0" algn="ctr" rtl="0">
              <a:lnSpc>
                <a:spcPct val="115000"/>
              </a:lnSpc>
              <a:spcBef>
                <a:spcPts val="0"/>
              </a:spcBef>
              <a:buNone/>
            </a:pPr>
            <a:r>
              <a:rPr lang="en-US" sz="3000" b="1">
                <a:solidFill>
                  <a:srgbClr val="FFFFFF"/>
                </a:solidFill>
                <a:latin typeface="Roboto"/>
                <a:ea typeface="Roboto"/>
                <a:cs typeface="Roboto"/>
                <a:sym typeface="Roboto"/>
              </a:rPr>
              <a:t>and institutions’ reputations.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8BCB"/>
        </a:solidFill>
        <a:effectLst/>
      </p:bgPr>
    </p:bg>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669212" y="1912547"/>
            <a:ext cx="7648575" cy="2057400"/>
          </a:xfrm>
          <a:prstGeom prst="rect">
            <a:avLst/>
          </a:prstGeom>
          <a:noFill/>
          <a:ln>
            <a:noFill/>
          </a:ln>
        </p:spPr>
      </p:pic>
      <p:sp>
        <p:nvSpPr>
          <p:cNvPr id="173" name="Shape 173"/>
          <p:cNvSpPr txBox="1"/>
          <p:nvPr/>
        </p:nvSpPr>
        <p:spPr>
          <a:xfrm>
            <a:off x="940900" y="3760772"/>
            <a:ext cx="7358400" cy="1226400"/>
          </a:xfrm>
          <a:prstGeom prst="rect">
            <a:avLst/>
          </a:prstGeom>
          <a:noFill/>
          <a:ln>
            <a:noFill/>
          </a:ln>
        </p:spPr>
        <p:txBody>
          <a:bodyPr lIns="91425" tIns="91425" rIns="91425" bIns="91425" anchor="t" anchorCtr="0">
            <a:noAutofit/>
          </a:bodyPr>
          <a:lstStyle/>
          <a:p>
            <a:pPr lvl="0" algn="ctr" rtl="0">
              <a:spcBef>
                <a:spcPts val="0"/>
              </a:spcBef>
              <a:buNone/>
            </a:pPr>
            <a:r>
              <a:rPr lang="en-US" sz="2100">
                <a:solidFill>
                  <a:srgbClr val="FFFFFF"/>
                </a:solidFill>
                <a:latin typeface="Roboto"/>
                <a:ea typeface="Roboto"/>
                <a:cs typeface="Roboto"/>
                <a:sym typeface="Roboto"/>
              </a:rPr>
              <a:t>Original Insights. Better Writers.</a:t>
            </a:r>
          </a:p>
        </p:txBody>
      </p:sp>
      <p:sp>
        <p:nvSpPr>
          <p:cNvPr id="174" name="Shape 174"/>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6</a:t>
            </a:fld>
            <a:endParaRPr lang="en-US"/>
          </a:p>
        </p:txBody>
      </p:sp>
      <p:pic>
        <p:nvPicPr>
          <p:cNvPr id="181" name="Shape 181"/>
          <p:cNvPicPr preferRelativeResize="0"/>
          <p:nvPr/>
        </p:nvPicPr>
        <p:blipFill rotWithShape="1">
          <a:blip r:embed="rId3">
            <a:alphaModFix/>
          </a:blip>
          <a:srcRect r="5517"/>
          <a:stretch/>
        </p:blipFill>
        <p:spPr>
          <a:xfrm>
            <a:off x="0" y="-35600"/>
            <a:ext cx="9144001" cy="64515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
        <p:cNvGrpSpPr/>
        <p:nvPr/>
      </p:nvGrpSpPr>
      <p:grpSpPr>
        <a:xfrm>
          <a:off x="0" y="0"/>
          <a:ext cx="0" cy="0"/>
          <a:chOff x="0" y="0"/>
          <a:chExt cx="0" cy="0"/>
        </a:xfrm>
      </p:grpSpPr>
      <p:sp>
        <p:nvSpPr>
          <p:cNvPr id="187" name="Shape 187"/>
          <p:cNvSpPr/>
          <p:nvPr/>
        </p:nvSpPr>
        <p:spPr>
          <a:xfrm>
            <a:off x="762841" y="2484525"/>
            <a:ext cx="1952400" cy="1952400"/>
          </a:xfrm>
          <a:prstGeom prst="ellipse">
            <a:avLst/>
          </a:prstGeom>
          <a:solidFill>
            <a:srgbClr val="FFFFFF"/>
          </a:solidFill>
          <a:ln w="28575" cap="flat" cmpd="sng">
            <a:solidFill>
              <a:srgbClr val="2E8AC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p:nvPr/>
        </p:nvSpPr>
        <p:spPr>
          <a:xfrm>
            <a:off x="3615205" y="2495146"/>
            <a:ext cx="1952400" cy="1952400"/>
          </a:xfrm>
          <a:prstGeom prst="ellipse">
            <a:avLst/>
          </a:prstGeom>
          <a:solidFill>
            <a:srgbClr val="FFFFFF"/>
          </a:solidFill>
          <a:ln w="28575" cap="flat" cmpd="sng">
            <a:solidFill>
              <a:srgbClr val="2E8AC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p:nvPr/>
        </p:nvSpPr>
        <p:spPr>
          <a:xfrm>
            <a:off x="6437749" y="2500426"/>
            <a:ext cx="1952400" cy="1952400"/>
          </a:xfrm>
          <a:prstGeom prst="ellipse">
            <a:avLst/>
          </a:prstGeom>
          <a:solidFill>
            <a:srgbClr val="FFFFFF"/>
          </a:solidFill>
          <a:ln w="28575" cap="flat" cmpd="sng">
            <a:solidFill>
              <a:srgbClr val="2E8AC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txBox="1"/>
          <p:nvPr/>
        </p:nvSpPr>
        <p:spPr>
          <a:xfrm>
            <a:off x="-33725" y="152400"/>
            <a:ext cx="9177600" cy="1174800"/>
          </a:xfrm>
          <a:prstGeom prst="rect">
            <a:avLst/>
          </a:prstGeom>
          <a:noFill/>
          <a:ln>
            <a:noFill/>
          </a:ln>
        </p:spPr>
        <p:txBody>
          <a:bodyPr lIns="91425" tIns="91425" rIns="91425" bIns="91425" anchor="t" anchorCtr="0">
            <a:noAutofit/>
          </a:bodyPr>
          <a:lstStyle/>
          <a:p>
            <a:pPr lvl="0" algn="ctr" rtl="0">
              <a:spcBef>
                <a:spcPts val="0"/>
              </a:spcBef>
              <a:buNone/>
            </a:pPr>
            <a:r>
              <a:rPr lang="en-US" sz="3000">
                <a:latin typeface="Roboto"/>
                <a:ea typeface="Roboto"/>
                <a:cs typeface="Roboto"/>
                <a:sym typeface="Roboto"/>
              </a:rPr>
              <a:t>Prevent Plagiarism with the </a:t>
            </a:r>
          </a:p>
          <a:p>
            <a:pPr lvl="0" algn="ctr" rtl="0">
              <a:spcBef>
                <a:spcPts val="0"/>
              </a:spcBef>
              <a:buNone/>
            </a:pPr>
            <a:r>
              <a:rPr lang="en-US" sz="3000">
                <a:latin typeface="Roboto"/>
                <a:ea typeface="Roboto"/>
                <a:cs typeface="Roboto"/>
                <a:sym typeface="Roboto"/>
              </a:rPr>
              <a:t>Highest Level of Confidence</a:t>
            </a:r>
          </a:p>
        </p:txBody>
      </p:sp>
      <p:sp>
        <p:nvSpPr>
          <p:cNvPr id="191" name="Shape 191"/>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7</a:t>
            </a:fld>
            <a:endParaRPr lang="en-US"/>
          </a:p>
        </p:txBody>
      </p:sp>
      <p:sp>
        <p:nvSpPr>
          <p:cNvPr id="192" name="Shape 192"/>
          <p:cNvSpPr txBox="1"/>
          <p:nvPr/>
        </p:nvSpPr>
        <p:spPr>
          <a:xfrm>
            <a:off x="3460275" y="5099306"/>
            <a:ext cx="2377200" cy="553800"/>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US" b="1">
                <a:solidFill>
                  <a:srgbClr val="2E8ACA"/>
                </a:solidFill>
                <a:latin typeface="Roboto"/>
                <a:ea typeface="Roboto"/>
                <a:cs typeface="Roboto"/>
                <a:sym typeface="Roboto"/>
              </a:rPr>
              <a:t>student papers</a:t>
            </a:r>
            <a:br>
              <a:rPr lang="en-US" b="1">
                <a:solidFill>
                  <a:srgbClr val="2E8ACA"/>
                </a:solidFill>
                <a:latin typeface="Roboto"/>
                <a:ea typeface="Roboto"/>
                <a:cs typeface="Roboto"/>
                <a:sym typeface="Roboto"/>
              </a:rPr>
            </a:br>
            <a:r>
              <a:rPr lang="en-US" b="1">
                <a:solidFill>
                  <a:srgbClr val="2E8ACA"/>
                </a:solidFill>
                <a:latin typeface="Roboto"/>
                <a:ea typeface="Roboto"/>
                <a:cs typeface="Roboto"/>
                <a:sym typeface="Roboto"/>
              </a:rPr>
              <a:t> and dissertations</a:t>
            </a:r>
          </a:p>
        </p:txBody>
      </p:sp>
      <p:sp>
        <p:nvSpPr>
          <p:cNvPr id="193" name="Shape 193"/>
          <p:cNvSpPr txBox="1"/>
          <p:nvPr/>
        </p:nvSpPr>
        <p:spPr>
          <a:xfrm>
            <a:off x="571750" y="5099306"/>
            <a:ext cx="2457300" cy="553800"/>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US" b="1">
                <a:solidFill>
                  <a:srgbClr val="2E8ACA"/>
                </a:solidFill>
                <a:latin typeface="Roboto"/>
                <a:ea typeface="Roboto"/>
                <a:cs typeface="Roboto"/>
                <a:sym typeface="Roboto"/>
              </a:rPr>
              <a:t>journal articles, </a:t>
            </a:r>
            <a:br>
              <a:rPr lang="en-US" b="1">
                <a:solidFill>
                  <a:srgbClr val="2E8ACA"/>
                </a:solidFill>
                <a:latin typeface="Roboto"/>
                <a:ea typeface="Roboto"/>
                <a:cs typeface="Roboto"/>
                <a:sym typeface="Roboto"/>
              </a:rPr>
            </a:br>
            <a:r>
              <a:rPr lang="en-US" b="1">
                <a:solidFill>
                  <a:srgbClr val="2E8ACA"/>
                </a:solidFill>
                <a:latin typeface="Roboto"/>
                <a:ea typeface="Roboto"/>
                <a:cs typeface="Roboto"/>
                <a:sym typeface="Roboto"/>
              </a:rPr>
              <a:t>including Crossref content</a:t>
            </a:r>
          </a:p>
        </p:txBody>
      </p:sp>
      <p:sp>
        <p:nvSpPr>
          <p:cNvPr id="194" name="Shape 194"/>
          <p:cNvSpPr txBox="1"/>
          <p:nvPr/>
        </p:nvSpPr>
        <p:spPr>
          <a:xfrm>
            <a:off x="6355549" y="5099306"/>
            <a:ext cx="2133600" cy="553800"/>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US" b="1">
                <a:solidFill>
                  <a:srgbClr val="2E8ACA"/>
                </a:solidFill>
                <a:latin typeface="Roboto"/>
                <a:ea typeface="Roboto"/>
                <a:cs typeface="Roboto"/>
                <a:sym typeface="Roboto"/>
              </a:rPr>
              <a:t>current and archived web pages</a:t>
            </a:r>
          </a:p>
        </p:txBody>
      </p:sp>
      <p:sp>
        <p:nvSpPr>
          <p:cNvPr id="195" name="Shape 195"/>
          <p:cNvSpPr txBox="1"/>
          <p:nvPr/>
        </p:nvSpPr>
        <p:spPr>
          <a:xfrm>
            <a:off x="2959912" y="1724862"/>
            <a:ext cx="3264300" cy="553800"/>
          </a:xfrm>
          <a:prstGeom prst="rect">
            <a:avLst/>
          </a:prstGeom>
          <a:noFill/>
          <a:ln>
            <a:noFill/>
          </a:ln>
        </p:spPr>
        <p:txBody>
          <a:bodyPr lIns="91425" tIns="91425" rIns="91425" bIns="91425" anchor="ctr" anchorCtr="0">
            <a:noAutofit/>
          </a:bodyPr>
          <a:lstStyle/>
          <a:p>
            <a:pPr lvl="0" algn="ctr" rtl="0">
              <a:spcBef>
                <a:spcPts val="0"/>
              </a:spcBef>
              <a:buNone/>
            </a:pPr>
            <a:r>
              <a:rPr lang="en-US" sz="2000">
                <a:latin typeface="Roboto"/>
                <a:ea typeface="Roboto"/>
                <a:cs typeface="Roboto"/>
                <a:sym typeface="Roboto"/>
              </a:rPr>
              <a:t>Discourage Improper </a:t>
            </a:r>
            <a:br>
              <a:rPr lang="en-US" sz="2000">
                <a:latin typeface="Roboto"/>
                <a:ea typeface="Roboto"/>
                <a:cs typeface="Roboto"/>
                <a:sym typeface="Roboto"/>
              </a:rPr>
            </a:br>
            <a:r>
              <a:rPr lang="en-US" sz="2000">
                <a:latin typeface="Roboto"/>
                <a:ea typeface="Roboto"/>
                <a:cs typeface="Roboto"/>
                <a:sym typeface="Roboto"/>
              </a:rPr>
              <a:t>Collaboration</a:t>
            </a:r>
          </a:p>
        </p:txBody>
      </p:sp>
      <p:sp>
        <p:nvSpPr>
          <p:cNvPr id="196" name="Shape 196"/>
          <p:cNvSpPr txBox="1"/>
          <p:nvPr/>
        </p:nvSpPr>
        <p:spPr>
          <a:xfrm>
            <a:off x="6233749" y="1737423"/>
            <a:ext cx="2377200" cy="553800"/>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US" sz="2000">
                <a:latin typeface="Roboto"/>
                <a:ea typeface="Roboto"/>
                <a:cs typeface="Roboto"/>
                <a:sym typeface="Roboto"/>
              </a:rPr>
              <a:t>Prevent Copy-Paste Culture</a:t>
            </a:r>
          </a:p>
        </p:txBody>
      </p:sp>
      <p:sp>
        <p:nvSpPr>
          <p:cNvPr id="197" name="Shape 197"/>
          <p:cNvSpPr txBox="1"/>
          <p:nvPr/>
        </p:nvSpPr>
        <p:spPr>
          <a:xfrm>
            <a:off x="243250" y="1737425"/>
            <a:ext cx="3140700" cy="553800"/>
          </a:xfrm>
          <a:prstGeom prst="rect">
            <a:avLst/>
          </a:prstGeom>
          <a:noFill/>
          <a:ln>
            <a:noFill/>
          </a:ln>
        </p:spPr>
        <p:txBody>
          <a:bodyPr lIns="91425" tIns="91425" rIns="91425" bIns="91425" anchor="ctr" anchorCtr="0">
            <a:noAutofit/>
          </a:bodyPr>
          <a:lstStyle/>
          <a:p>
            <a:pPr lvl="0" algn="ctr" rtl="0">
              <a:spcBef>
                <a:spcPts val="0"/>
              </a:spcBef>
              <a:buNone/>
            </a:pPr>
            <a:r>
              <a:rPr lang="en-US" sz="2000">
                <a:latin typeface="Roboto"/>
                <a:ea typeface="Roboto"/>
                <a:cs typeface="Roboto"/>
                <a:sym typeface="Roboto"/>
              </a:rPr>
              <a:t>Avoid Academic &amp; </a:t>
            </a:r>
          </a:p>
          <a:p>
            <a:pPr lvl="0" algn="ctr" rtl="0">
              <a:spcBef>
                <a:spcPts val="0"/>
              </a:spcBef>
              <a:buNone/>
            </a:pPr>
            <a:r>
              <a:rPr lang="en-US" sz="2000">
                <a:latin typeface="Roboto"/>
                <a:ea typeface="Roboto"/>
                <a:cs typeface="Roboto"/>
                <a:sym typeface="Roboto"/>
              </a:rPr>
              <a:t>Research Misconduct</a:t>
            </a:r>
          </a:p>
        </p:txBody>
      </p:sp>
      <p:pic>
        <p:nvPicPr>
          <p:cNvPr id="198" name="Shape 198"/>
          <p:cNvPicPr preferRelativeResize="0"/>
          <p:nvPr/>
        </p:nvPicPr>
        <p:blipFill>
          <a:blip r:embed="rId3">
            <a:alphaModFix/>
          </a:blip>
          <a:stretch>
            <a:fillRect/>
          </a:stretch>
        </p:blipFill>
        <p:spPr>
          <a:xfrm>
            <a:off x="6648339" y="2713081"/>
            <a:ext cx="1534922" cy="1534922"/>
          </a:xfrm>
          <a:prstGeom prst="rect">
            <a:avLst/>
          </a:prstGeom>
          <a:noFill/>
          <a:ln>
            <a:noFill/>
          </a:ln>
        </p:spPr>
      </p:pic>
      <p:pic>
        <p:nvPicPr>
          <p:cNvPr id="199" name="Shape 199"/>
          <p:cNvPicPr preferRelativeResize="0"/>
          <p:nvPr/>
        </p:nvPicPr>
        <p:blipFill>
          <a:blip r:embed="rId4">
            <a:alphaModFix/>
          </a:blip>
          <a:stretch>
            <a:fillRect/>
          </a:stretch>
        </p:blipFill>
        <p:spPr>
          <a:xfrm>
            <a:off x="3824594" y="2676325"/>
            <a:ext cx="1534922" cy="1534921"/>
          </a:xfrm>
          <a:prstGeom prst="rect">
            <a:avLst/>
          </a:prstGeom>
          <a:noFill/>
          <a:ln>
            <a:noFill/>
          </a:ln>
        </p:spPr>
      </p:pic>
      <p:pic>
        <p:nvPicPr>
          <p:cNvPr id="200" name="Shape 200"/>
          <p:cNvPicPr preferRelativeResize="0"/>
          <p:nvPr/>
        </p:nvPicPr>
        <p:blipFill>
          <a:blip r:embed="rId5">
            <a:alphaModFix/>
          </a:blip>
          <a:stretch>
            <a:fillRect/>
          </a:stretch>
        </p:blipFill>
        <p:spPr>
          <a:xfrm>
            <a:off x="1010151" y="2777645"/>
            <a:ext cx="1417798" cy="1417798"/>
          </a:xfrm>
          <a:prstGeom prst="rect">
            <a:avLst/>
          </a:prstGeom>
          <a:noFill/>
          <a:ln>
            <a:noFill/>
          </a:ln>
        </p:spPr>
      </p:pic>
      <p:sp>
        <p:nvSpPr>
          <p:cNvPr id="201" name="Shape 201"/>
          <p:cNvSpPr txBox="1"/>
          <p:nvPr/>
        </p:nvSpPr>
        <p:spPr>
          <a:xfrm>
            <a:off x="534250" y="4507850"/>
            <a:ext cx="2532300" cy="700200"/>
          </a:xfrm>
          <a:prstGeom prst="rect">
            <a:avLst/>
          </a:prstGeom>
          <a:noFill/>
          <a:ln>
            <a:noFill/>
          </a:ln>
        </p:spPr>
        <p:txBody>
          <a:bodyPr lIns="91425" tIns="91425" rIns="91425" bIns="91425" anchor="ctr" anchorCtr="0">
            <a:noAutofit/>
          </a:bodyPr>
          <a:lstStyle/>
          <a:p>
            <a:pPr lvl="0" algn="ctr" rtl="0">
              <a:spcBef>
                <a:spcPts val="0"/>
              </a:spcBef>
              <a:buNone/>
            </a:pPr>
            <a:r>
              <a:rPr lang="en-US" sz="2000" b="1">
                <a:solidFill>
                  <a:srgbClr val="2E8ACA"/>
                </a:solidFill>
                <a:latin typeface="Roboto"/>
                <a:ea typeface="Roboto"/>
                <a:cs typeface="Roboto"/>
                <a:sym typeface="Roboto"/>
              </a:rPr>
              <a:t>165 million</a:t>
            </a:r>
          </a:p>
        </p:txBody>
      </p:sp>
      <p:sp>
        <p:nvSpPr>
          <p:cNvPr id="202" name="Shape 202"/>
          <p:cNvSpPr txBox="1"/>
          <p:nvPr/>
        </p:nvSpPr>
        <p:spPr>
          <a:xfrm>
            <a:off x="3494775" y="4507850"/>
            <a:ext cx="2308200" cy="700200"/>
          </a:xfrm>
          <a:prstGeom prst="rect">
            <a:avLst/>
          </a:prstGeom>
          <a:noFill/>
          <a:ln>
            <a:noFill/>
          </a:ln>
        </p:spPr>
        <p:txBody>
          <a:bodyPr lIns="91425" tIns="91425" rIns="91425" bIns="91425" anchor="ctr" anchorCtr="0">
            <a:noAutofit/>
          </a:bodyPr>
          <a:lstStyle/>
          <a:p>
            <a:pPr lvl="0" algn="ctr" rtl="0">
              <a:spcBef>
                <a:spcPts val="0"/>
              </a:spcBef>
              <a:buNone/>
            </a:pPr>
            <a:r>
              <a:rPr lang="en-US" sz="2000" b="1">
                <a:solidFill>
                  <a:srgbClr val="2E8ACA"/>
                </a:solidFill>
                <a:latin typeface="Roboto"/>
                <a:ea typeface="Roboto"/>
                <a:cs typeface="Roboto"/>
                <a:sym typeface="Roboto"/>
              </a:rPr>
              <a:t>700 million </a:t>
            </a:r>
          </a:p>
        </p:txBody>
      </p:sp>
      <p:sp>
        <p:nvSpPr>
          <p:cNvPr id="203" name="Shape 203"/>
          <p:cNvSpPr txBox="1"/>
          <p:nvPr/>
        </p:nvSpPr>
        <p:spPr>
          <a:xfrm>
            <a:off x="5913950" y="4507850"/>
            <a:ext cx="3000000" cy="700200"/>
          </a:xfrm>
          <a:prstGeom prst="rect">
            <a:avLst/>
          </a:prstGeom>
          <a:noFill/>
          <a:ln>
            <a:noFill/>
          </a:ln>
        </p:spPr>
        <p:txBody>
          <a:bodyPr lIns="91425" tIns="91425" rIns="91425" bIns="91425" anchor="ctr" anchorCtr="0">
            <a:noAutofit/>
          </a:bodyPr>
          <a:lstStyle/>
          <a:p>
            <a:pPr lvl="0" algn="ctr" rtl="0">
              <a:spcBef>
                <a:spcPts val="0"/>
              </a:spcBef>
              <a:buNone/>
            </a:pPr>
            <a:r>
              <a:rPr lang="en-US" sz="2000" b="1">
                <a:solidFill>
                  <a:srgbClr val="2E8ACA"/>
                </a:solidFill>
                <a:latin typeface="Roboto"/>
                <a:ea typeface="Roboto"/>
                <a:cs typeface="Roboto"/>
                <a:sym typeface="Roboto"/>
              </a:rPr>
              <a:t>62 billion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8BCB"/>
        </a:solidFill>
        <a:effectLst/>
      </p:bgPr>
    </p:bg>
    <p:spTree>
      <p:nvGrpSpPr>
        <p:cNvPr id="1" name="Shape 208"/>
        <p:cNvGrpSpPr/>
        <p:nvPr/>
      </p:nvGrpSpPr>
      <p:grpSpPr>
        <a:xfrm>
          <a:off x="0" y="0"/>
          <a:ext cx="0" cy="0"/>
          <a:chOff x="0" y="0"/>
          <a:chExt cx="0" cy="0"/>
        </a:xfrm>
      </p:grpSpPr>
      <p:sp>
        <p:nvSpPr>
          <p:cNvPr id="209" name="Shape 209"/>
          <p:cNvSpPr txBox="1"/>
          <p:nvPr/>
        </p:nvSpPr>
        <p:spPr>
          <a:xfrm>
            <a:off x="991800" y="4892832"/>
            <a:ext cx="2664000" cy="654900"/>
          </a:xfrm>
          <a:prstGeom prst="rect">
            <a:avLst/>
          </a:prstGeom>
          <a:noFill/>
          <a:ln>
            <a:noFill/>
          </a:ln>
        </p:spPr>
        <p:txBody>
          <a:bodyPr lIns="91425" tIns="91425" rIns="91425" bIns="91425" anchor="t" anchorCtr="0">
            <a:noAutofit/>
          </a:bodyPr>
          <a:lstStyle/>
          <a:p>
            <a:pPr lvl="0" algn="ctr" rtl="0">
              <a:lnSpc>
                <a:spcPct val="100000"/>
              </a:lnSpc>
              <a:spcBef>
                <a:spcPts val="0"/>
              </a:spcBef>
              <a:buClr>
                <a:schemeClr val="dk1"/>
              </a:buClr>
              <a:buSzPct val="84615"/>
              <a:buFont typeface="Arial"/>
              <a:buNone/>
            </a:pPr>
            <a:r>
              <a:rPr lang="en-US" sz="1300">
                <a:solidFill>
                  <a:srgbClr val="FFFFFF"/>
                </a:solidFill>
                <a:latin typeface="Roboto"/>
                <a:ea typeface="Roboto"/>
                <a:cs typeface="Roboto"/>
                <a:sym typeface="Roboto"/>
              </a:rPr>
              <a:t>decrease in unoriginal content</a:t>
            </a:r>
            <a:r>
              <a:rPr lang="en-US" sz="1300" baseline="30000">
                <a:solidFill>
                  <a:srgbClr val="FFFFFF"/>
                </a:solidFill>
                <a:latin typeface="Roboto"/>
                <a:ea typeface="Roboto"/>
                <a:cs typeface="Roboto"/>
                <a:sym typeface="Roboto"/>
              </a:rPr>
              <a:t>1 </a:t>
            </a:r>
          </a:p>
          <a:p>
            <a:pPr lvl="0" algn="ctr" rtl="0">
              <a:lnSpc>
                <a:spcPct val="100000"/>
              </a:lnSpc>
              <a:spcBef>
                <a:spcPts val="0"/>
              </a:spcBef>
              <a:buClr>
                <a:schemeClr val="dk1"/>
              </a:buClr>
              <a:buFont typeface="Arial"/>
              <a:buNone/>
            </a:pPr>
            <a:endParaRPr sz="1300" baseline="30000">
              <a:solidFill>
                <a:srgbClr val="FFFFFF"/>
              </a:solidFill>
              <a:latin typeface="Roboto"/>
              <a:ea typeface="Roboto"/>
              <a:cs typeface="Roboto"/>
              <a:sym typeface="Roboto"/>
            </a:endParaRPr>
          </a:p>
          <a:p>
            <a:pPr lvl="0" algn="ctr" rtl="0">
              <a:lnSpc>
                <a:spcPct val="100000"/>
              </a:lnSpc>
              <a:spcBef>
                <a:spcPts val="0"/>
              </a:spcBef>
              <a:buClr>
                <a:schemeClr val="dk1"/>
              </a:buClr>
              <a:buFont typeface="Arial"/>
              <a:buNone/>
            </a:pPr>
            <a:endParaRPr sz="1300" baseline="30000">
              <a:solidFill>
                <a:srgbClr val="FFFFFF"/>
              </a:solidFill>
              <a:latin typeface="Roboto"/>
              <a:ea typeface="Roboto"/>
              <a:cs typeface="Roboto"/>
              <a:sym typeface="Roboto"/>
            </a:endParaRPr>
          </a:p>
        </p:txBody>
      </p:sp>
      <p:sp>
        <p:nvSpPr>
          <p:cNvPr id="210" name="Shape 210"/>
          <p:cNvSpPr txBox="1"/>
          <p:nvPr/>
        </p:nvSpPr>
        <p:spPr>
          <a:xfrm>
            <a:off x="111000" y="6063550"/>
            <a:ext cx="8468400" cy="2325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900">
                <a:solidFill>
                  <a:srgbClr val="6FB1E1"/>
                </a:solidFill>
                <a:latin typeface="Roboto"/>
                <a:ea typeface="Roboto"/>
                <a:cs typeface="Roboto"/>
                <a:sym typeface="Roboto"/>
              </a:rPr>
              <a:t>1 Turnitin (2012). Survey of 350 customers.    2 Turnitin (2016). From Here to There: Students’ Perceptions on Feedback Goals, Barriers, and Effectiveness.</a:t>
            </a:r>
          </a:p>
        </p:txBody>
      </p:sp>
      <p:sp>
        <p:nvSpPr>
          <p:cNvPr id="211" name="Shape 211"/>
          <p:cNvSpPr txBox="1"/>
          <p:nvPr/>
        </p:nvSpPr>
        <p:spPr>
          <a:xfrm>
            <a:off x="4733975" y="4892992"/>
            <a:ext cx="3845400" cy="654900"/>
          </a:xfrm>
          <a:prstGeom prst="rect">
            <a:avLst/>
          </a:prstGeom>
          <a:noFill/>
          <a:ln>
            <a:noFill/>
          </a:ln>
        </p:spPr>
        <p:txBody>
          <a:bodyPr lIns="91425" tIns="91425" rIns="91425" bIns="91425" anchor="t" anchorCtr="0">
            <a:noAutofit/>
          </a:bodyPr>
          <a:lstStyle/>
          <a:p>
            <a:pPr lvl="0" algn="ctr" rtl="0">
              <a:lnSpc>
                <a:spcPct val="100000"/>
              </a:lnSpc>
              <a:spcBef>
                <a:spcPts val="0"/>
              </a:spcBef>
              <a:buClr>
                <a:schemeClr val="dk1"/>
              </a:buClr>
              <a:buSzPct val="84615"/>
              <a:buFont typeface="Arial"/>
              <a:buNone/>
            </a:pPr>
            <a:r>
              <a:rPr lang="en-US" sz="1300">
                <a:solidFill>
                  <a:srgbClr val="FFFFFF"/>
                </a:solidFill>
                <a:latin typeface="Roboto"/>
                <a:ea typeface="Roboto"/>
                <a:cs typeface="Roboto"/>
                <a:sym typeface="Roboto"/>
              </a:rPr>
              <a:t>students who believe that Feedback Studio helped them avoid plagiarism</a:t>
            </a:r>
            <a:r>
              <a:rPr lang="en-US" sz="1300" baseline="30000">
                <a:solidFill>
                  <a:srgbClr val="FFFFFF"/>
                </a:solidFill>
                <a:latin typeface="Roboto"/>
                <a:ea typeface="Roboto"/>
                <a:cs typeface="Roboto"/>
                <a:sym typeface="Roboto"/>
              </a:rPr>
              <a:t>2 </a:t>
            </a:r>
          </a:p>
          <a:p>
            <a:pPr lvl="0" algn="ctr" rtl="0">
              <a:lnSpc>
                <a:spcPct val="100000"/>
              </a:lnSpc>
              <a:spcBef>
                <a:spcPts val="0"/>
              </a:spcBef>
              <a:buNone/>
            </a:pPr>
            <a:endParaRPr sz="1300" baseline="30000">
              <a:solidFill>
                <a:srgbClr val="FFFFFF"/>
              </a:solidFill>
              <a:latin typeface="Roboto"/>
              <a:ea typeface="Roboto"/>
              <a:cs typeface="Roboto"/>
              <a:sym typeface="Roboto"/>
            </a:endParaRPr>
          </a:p>
        </p:txBody>
      </p:sp>
      <p:sp>
        <p:nvSpPr>
          <p:cNvPr id="212" name="Shape 212"/>
          <p:cNvSpPr txBox="1"/>
          <p:nvPr/>
        </p:nvSpPr>
        <p:spPr>
          <a:xfrm>
            <a:off x="100" y="839025"/>
            <a:ext cx="9144000" cy="654900"/>
          </a:xfrm>
          <a:prstGeom prst="rect">
            <a:avLst/>
          </a:prstGeom>
          <a:noFill/>
          <a:ln>
            <a:noFill/>
          </a:ln>
        </p:spPr>
        <p:txBody>
          <a:bodyPr lIns="91425" tIns="91425" rIns="91425" bIns="91425" anchor="t" anchorCtr="0">
            <a:noAutofit/>
          </a:bodyPr>
          <a:lstStyle/>
          <a:p>
            <a:pPr lvl="0" algn="ctr">
              <a:spcBef>
                <a:spcPts val="0"/>
              </a:spcBef>
              <a:buNone/>
            </a:pPr>
            <a:r>
              <a:rPr lang="en-US" sz="2000">
                <a:solidFill>
                  <a:srgbClr val="FFFFFF"/>
                </a:solidFill>
                <a:latin typeface="Roboto"/>
                <a:ea typeface="Roboto"/>
                <a:cs typeface="Roboto"/>
                <a:sym typeface="Roboto"/>
              </a:rPr>
              <a:t>Turnitin has helped over 15,000 institutions and 30 million students.</a:t>
            </a:r>
          </a:p>
        </p:txBody>
      </p:sp>
      <p:sp>
        <p:nvSpPr>
          <p:cNvPr id="213" name="Shape 213"/>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8</a:t>
            </a:fld>
            <a:endParaRPr lang="en-US"/>
          </a:p>
        </p:txBody>
      </p:sp>
      <p:sp>
        <p:nvSpPr>
          <p:cNvPr id="214" name="Shape 214"/>
          <p:cNvSpPr txBox="1"/>
          <p:nvPr/>
        </p:nvSpPr>
        <p:spPr>
          <a:xfrm>
            <a:off x="-33725" y="152400"/>
            <a:ext cx="9177600" cy="654900"/>
          </a:xfrm>
          <a:prstGeom prst="rect">
            <a:avLst/>
          </a:prstGeom>
          <a:noFill/>
          <a:ln>
            <a:noFill/>
          </a:ln>
        </p:spPr>
        <p:txBody>
          <a:bodyPr lIns="91425" tIns="91425" rIns="91425" bIns="91425" anchor="t" anchorCtr="0">
            <a:noAutofit/>
          </a:bodyPr>
          <a:lstStyle/>
          <a:p>
            <a:pPr lvl="0" algn="ctr" rtl="0">
              <a:spcBef>
                <a:spcPts val="0"/>
              </a:spcBef>
              <a:buNone/>
            </a:pPr>
            <a:r>
              <a:rPr lang="en-US" sz="3000">
                <a:solidFill>
                  <a:srgbClr val="FFFFFF"/>
                </a:solidFill>
                <a:latin typeface="Roboto"/>
                <a:ea typeface="Roboto"/>
                <a:cs typeface="Roboto"/>
                <a:sym typeface="Roboto"/>
              </a:rPr>
              <a:t>Proven Results</a:t>
            </a:r>
          </a:p>
        </p:txBody>
      </p:sp>
      <p:pic>
        <p:nvPicPr>
          <p:cNvPr id="215" name="Shape 215" descr="45-percent-reduction-graphic.png"/>
          <p:cNvPicPr preferRelativeResize="0"/>
          <p:nvPr/>
        </p:nvPicPr>
        <p:blipFill rotWithShape="1">
          <a:blip r:embed="rId3">
            <a:alphaModFix/>
          </a:blip>
          <a:srcRect/>
          <a:stretch/>
        </p:blipFill>
        <p:spPr>
          <a:xfrm>
            <a:off x="790300" y="2103525"/>
            <a:ext cx="2865508" cy="2865508"/>
          </a:xfrm>
          <a:prstGeom prst="rect">
            <a:avLst/>
          </a:prstGeom>
          <a:noFill/>
          <a:ln>
            <a:noFill/>
          </a:ln>
        </p:spPr>
      </p:pic>
      <p:pic>
        <p:nvPicPr>
          <p:cNvPr id="216" name="Shape 216" descr="81-percent-graphic.png"/>
          <p:cNvPicPr preferRelativeResize="0"/>
          <p:nvPr/>
        </p:nvPicPr>
        <p:blipFill rotWithShape="1">
          <a:blip r:embed="rId4">
            <a:alphaModFix/>
          </a:blip>
          <a:srcRect/>
          <a:stretch/>
        </p:blipFill>
        <p:spPr>
          <a:xfrm>
            <a:off x="5047575" y="2103525"/>
            <a:ext cx="3026299" cy="3026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sldNum" idx="12"/>
          </p:nvPr>
        </p:nvSpPr>
        <p:spPr>
          <a:xfrm>
            <a:off x="71325" y="6451600"/>
            <a:ext cx="2133600" cy="365100"/>
          </a:xfrm>
          <a:prstGeom prst="rect">
            <a:avLst/>
          </a:prstGeom>
        </p:spPr>
        <p:txBody>
          <a:bodyPr lIns="91425" tIns="45700" rIns="91425" bIns="45700" anchor="ctr" anchorCtr="0">
            <a:noAutofit/>
          </a:bodyPr>
          <a:lstStyle/>
          <a:p>
            <a:pPr lvl="0" rtl="0">
              <a:spcBef>
                <a:spcPts val="0"/>
              </a:spcBef>
              <a:buClr>
                <a:srgbClr val="888888"/>
              </a:buClr>
              <a:buSzPct val="25000"/>
              <a:buFont typeface="Calibri"/>
              <a:buNone/>
            </a:pPr>
            <a:fld id="{00000000-1234-1234-1234-123412341234}" type="slidenum">
              <a:rPr lang="en-US"/>
              <a:t>9</a:t>
            </a:fld>
            <a:endParaRPr lang="en-US"/>
          </a:p>
        </p:txBody>
      </p:sp>
      <p:pic>
        <p:nvPicPr>
          <p:cNvPr id="269" name="Shape 269"/>
          <p:cNvPicPr preferRelativeResize="0"/>
          <p:nvPr/>
        </p:nvPicPr>
        <p:blipFill>
          <a:blip r:embed="rId3">
            <a:alphaModFix/>
          </a:blip>
          <a:stretch>
            <a:fillRect/>
          </a:stretch>
        </p:blipFill>
        <p:spPr>
          <a:xfrm>
            <a:off x="152400" y="1352425"/>
            <a:ext cx="8839200" cy="4316475"/>
          </a:xfrm>
          <a:prstGeom prst="rect">
            <a:avLst/>
          </a:prstGeom>
          <a:noFill/>
          <a:ln>
            <a:noFill/>
          </a:ln>
        </p:spPr>
      </p:pic>
      <p:sp>
        <p:nvSpPr>
          <p:cNvPr id="270" name="Shape 270"/>
          <p:cNvSpPr txBox="1"/>
          <p:nvPr/>
        </p:nvSpPr>
        <p:spPr>
          <a:xfrm>
            <a:off x="-33725" y="152400"/>
            <a:ext cx="9177600" cy="1174800"/>
          </a:xfrm>
          <a:prstGeom prst="rect">
            <a:avLst/>
          </a:prstGeom>
          <a:noFill/>
          <a:ln>
            <a:noFill/>
          </a:ln>
        </p:spPr>
        <p:txBody>
          <a:bodyPr lIns="91425" tIns="91425" rIns="91425" bIns="91425" anchor="t" anchorCtr="0">
            <a:noAutofit/>
          </a:bodyPr>
          <a:lstStyle/>
          <a:p>
            <a:pPr lvl="0" algn="ctr" rtl="0">
              <a:spcBef>
                <a:spcPts val="0"/>
              </a:spcBef>
              <a:buNone/>
            </a:pPr>
            <a:r>
              <a:rPr lang="en-US" sz="3000">
                <a:latin typeface="Roboto"/>
                <a:ea typeface="Roboto"/>
                <a:cs typeface="Roboto"/>
                <a:sym typeface="Roboto"/>
              </a:rPr>
              <a:t>Accessible and Secure</a:t>
            </a:r>
          </a:p>
          <a:p>
            <a:pPr lvl="0" algn="ctr" rtl="0">
              <a:spcBef>
                <a:spcPts val="0"/>
              </a:spcBef>
              <a:buNone/>
            </a:pPr>
            <a:endParaRPr sz="1800"/>
          </a:p>
          <a:p>
            <a:pPr lvl="0" algn="ctr" rtl="0">
              <a:spcBef>
                <a:spcPts val="0"/>
              </a:spcBef>
              <a:buNone/>
            </a:pPr>
            <a:endParaRPr sz="3600"/>
          </a:p>
        </p:txBody>
      </p:sp>
      <p:pic>
        <p:nvPicPr>
          <p:cNvPr id="271" name="Shape 271"/>
          <p:cNvPicPr preferRelativeResize="0"/>
          <p:nvPr/>
        </p:nvPicPr>
        <p:blipFill>
          <a:blip r:embed="rId4">
            <a:alphaModFix/>
          </a:blip>
          <a:stretch>
            <a:fillRect/>
          </a:stretch>
        </p:blipFill>
        <p:spPr>
          <a:xfrm>
            <a:off x="1000425" y="1580774"/>
            <a:ext cx="1952900" cy="963199"/>
          </a:xfrm>
          <a:prstGeom prst="rect">
            <a:avLst/>
          </a:prstGeom>
          <a:noFill/>
          <a:ln>
            <a:noFill/>
          </a:ln>
        </p:spPr>
      </p:pic>
    </p:spTree>
  </p:cSld>
  <p:clrMapOvr>
    <a:masterClrMapping/>
  </p:clrMapOvr>
</p:sld>
</file>

<file path=ppt/theme/theme1.xml><?xml version="1.0" encoding="utf-8"?>
<a:theme xmlns:a="http://schemas.openxmlformats.org/drawingml/2006/main" name="Turnitin Master 201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2065</Words>
  <Application>Microsoft Macintosh PowerPoint</Application>
  <PresentationFormat>On-screen Show (4:3)</PresentationFormat>
  <Paragraphs>248</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Goudy Old Style</vt:lpstr>
      <vt:lpstr>Helvetica Neue</vt:lpstr>
      <vt:lpstr>Lato Light</vt:lpstr>
      <vt:lpstr>Roboto</vt:lpstr>
      <vt:lpstr>Roboto Light</vt:lpstr>
      <vt:lpstr>Roboto Medium</vt:lpstr>
      <vt:lpstr>Roboto Thin</vt:lpstr>
      <vt:lpstr>Turnitin Master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 Similarity to Known Works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13</cp:revision>
  <dcterms:modified xsi:type="dcterms:W3CDTF">2020-08-31T05:16:58Z</dcterms:modified>
</cp:coreProperties>
</file>