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71" r:id="rId10"/>
    <p:sldId id="272" r:id="rId11"/>
    <p:sldId id="274" r:id="rId12"/>
    <p:sldId id="273" r:id="rId13"/>
    <p:sldId id="269" r:id="rId14"/>
  </p:sldIdLst>
  <p:sldSz cx="12192000" cy="6858000"/>
  <p:notesSz cx="9144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Ex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yX8CawHUlhlXuL/E/NlBaA3gF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8922e539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g28922e53947_0_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g28922e53947_0_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8934e10c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8934e10c90_0_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28934e10c90_0_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934e10c9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934e10c90_0_1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28934e10c90_0_1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934e10c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934e10c90_0_2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28934e10c90_0_2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934e10c9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934e10c90_0_3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28934e10c90_0_3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934e10c9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934e10c90_0_4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8934e10c90_0_4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7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el.strikeplagiarism.com/#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dirty="0"/>
              <a:t>Tutorial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Aplikasi</a:t>
            </a:r>
            <a:br>
              <a:rPr lang="en-US" dirty="0"/>
            </a:br>
            <a:r>
              <a:rPr lang="en-US" dirty="0" err="1"/>
              <a:t>StrikePlagiarism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574550" y="4397830"/>
            <a:ext cx="9889928" cy="157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Char char="●"/>
            </a:pPr>
            <a:r>
              <a:rPr lang="en-US" dirty="0" err="1">
                <a:solidFill>
                  <a:srgbClr val="F2F2F2"/>
                </a:solidFill>
              </a:rPr>
              <a:t>Bidang</a:t>
            </a:r>
            <a:r>
              <a:rPr lang="en-US" dirty="0">
                <a:solidFill>
                  <a:srgbClr val="F2F2F2"/>
                </a:solidFill>
              </a:rPr>
              <a:t> </a:t>
            </a:r>
            <a:r>
              <a:rPr lang="en-US" dirty="0" err="1">
                <a:solidFill>
                  <a:srgbClr val="F2F2F2"/>
                </a:solidFill>
              </a:rPr>
              <a:t>Katalog</a:t>
            </a:r>
            <a:r>
              <a:rPr lang="en-US" dirty="0">
                <a:solidFill>
                  <a:srgbClr val="F2F2F2"/>
                </a:solidFill>
              </a:rPr>
              <a:t> dan </a:t>
            </a:r>
            <a:r>
              <a:rPr lang="en-US" dirty="0" err="1">
                <a:solidFill>
                  <a:srgbClr val="F2F2F2"/>
                </a:solidFill>
              </a:rPr>
              <a:t>Koleksi</a:t>
            </a:r>
            <a:endParaRPr dirty="0">
              <a:solidFill>
                <a:srgbClr val="F2F2F2"/>
              </a:solidFill>
            </a:endParaRPr>
          </a:p>
          <a:p>
            <a:pPr marL="457200" lvl="0" indent="-381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Char char="●"/>
            </a:pPr>
            <a:r>
              <a:rPr lang="en-US" dirty="0" err="1">
                <a:solidFill>
                  <a:srgbClr val="F2F2F2"/>
                </a:solidFill>
              </a:rPr>
              <a:t>Bidang</a:t>
            </a:r>
            <a:r>
              <a:rPr lang="en-US" dirty="0">
                <a:solidFill>
                  <a:srgbClr val="F2F2F2"/>
                </a:solidFill>
              </a:rPr>
              <a:t> </a:t>
            </a:r>
            <a:r>
              <a:rPr lang="en-US" dirty="0" err="1">
                <a:solidFill>
                  <a:srgbClr val="F2F2F2"/>
                </a:solidFill>
              </a:rPr>
              <a:t>Pengelolaan</a:t>
            </a:r>
            <a:r>
              <a:rPr lang="en-US" dirty="0">
                <a:solidFill>
                  <a:srgbClr val="F2F2F2"/>
                </a:solidFill>
              </a:rPr>
              <a:t> </a:t>
            </a:r>
            <a:r>
              <a:rPr lang="en-US" dirty="0" err="1">
                <a:solidFill>
                  <a:srgbClr val="F2F2F2"/>
                </a:solidFill>
              </a:rPr>
              <a:t>Informasi</a:t>
            </a:r>
            <a:r>
              <a:rPr lang="en-US" dirty="0">
                <a:solidFill>
                  <a:srgbClr val="F2F2F2"/>
                </a:solidFill>
              </a:rPr>
              <a:t>, </a:t>
            </a:r>
            <a:r>
              <a:rPr lang="en-US" dirty="0" err="1">
                <a:solidFill>
                  <a:srgbClr val="F2F2F2"/>
                </a:solidFill>
              </a:rPr>
              <a:t>Jurnal</a:t>
            </a:r>
            <a:r>
              <a:rPr lang="en-US" dirty="0">
                <a:solidFill>
                  <a:srgbClr val="F2F2F2"/>
                </a:solidFill>
              </a:rPr>
              <a:t> </a:t>
            </a:r>
            <a:r>
              <a:rPr lang="en-US" dirty="0" err="1">
                <a:solidFill>
                  <a:srgbClr val="F2F2F2"/>
                </a:solidFill>
              </a:rPr>
              <a:t>Ilmiah</a:t>
            </a:r>
            <a:r>
              <a:rPr lang="en-US" dirty="0">
                <a:solidFill>
                  <a:srgbClr val="F2F2F2"/>
                </a:solidFill>
              </a:rPr>
              <a:t> dan Kerjasama</a:t>
            </a:r>
            <a:endParaRPr dirty="0">
              <a:solidFill>
                <a:srgbClr val="F2F2F2"/>
              </a:solidFill>
            </a:endParaRPr>
          </a:p>
          <a:p>
            <a:pPr marL="457200" lvl="0" indent="-381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Char char="●"/>
            </a:pPr>
            <a:r>
              <a:rPr lang="en-US" dirty="0" err="1">
                <a:solidFill>
                  <a:srgbClr val="F2F2F2"/>
                </a:solidFill>
              </a:rPr>
              <a:t>Bidang</a:t>
            </a:r>
            <a:r>
              <a:rPr lang="en-US" dirty="0">
                <a:solidFill>
                  <a:srgbClr val="F2F2F2"/>
                </a:solidFill>
              </a:rPr>
              <a:t> </a:t>
            </a:r>
            <a:r>
              <a:rPr lang="en-US" dirty="0" err="1">
                <a:solidFill>
                  <a:srgbClr val="F2F2F2"/>
                </a:solidFill>
              </a:rPr>
              <a:t>Pelatihan</a:t>
            </a:r>
            <a:r>
              <a:rPr lang="en-US" dirty="0">
                <a:solidFill>
                  <a:srgbClr val="F2F2F2"/>
                </a:solidFill>
              </a:rPr>
              <a:t> dan </a:t>
            </a:r>
            <a:r>
              <a:rPr lang="en-US" dirty="0" err="1">
                <a:solidFill>
                  <a:srgbClr val="F2F2F2"/>
                </a:solidFill>
              </a:rPr>
              <a:t>Pemeringkatan</a:t>
            </a:r>
            <a:endParaRPr lang="en-US" dirty="0">
              <a:solidFill>
                <a:srgbClr val="F2F2F2"/>
              </a:solidFill>
            </a:endParaRPr>
          </a:p>
          <a:p>
            <a:pPr marL="76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</a:pPr>
            <a:r>
              <a:rPr lang="en-US" dirty="0" err="1">
                <a:solidFill>
                  <a:srgbClr val="F2F2F2"/>
                </a:solidFill>
              </a:rPr>
              <a:t>Oktober</a:t>
            </a:r>
            <a:r>
              <a:rPr lang="en-US" dirty="0">
                <a:solidFill>
                  <a:srgbClr val="F2F2F2"/>
                </a:solidFill>
              </a:rPr>
              <a:t> 2024</a:t>
            </a:r>
            <a:endParaRPr dirty="0">
              <a:solidFill>
                <a:srgbClr val="F2F2F2"/>
              </a:solidFill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727522" y="3802743"/>
            <a:ext cx="10736956" cy="48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Exo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Exo"/>
                <a:ea typeface="Exo"/>
                <a:cs typeface="Exo"/>
                <a:sym typeface="Exo"/>
              </a:rPr>
              <a:t>Direktorat Perpustakaan</a:t>
            </a:r>
            <a:endParaRPr sz="2400" b="0" i="0" u="none" strike="noStrike" cap="none">
              <a:solidFill>
                <a:schemeClr val="accent4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0" y="0"/>
            <a:ext cx="425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https://doi.org/10.5281/zenodo.5734458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A735-432E-4892-A5BF-304B01BA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5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E5ACC-B8AC-4F8A-AA6B-852D608AE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59" y="1238732"/>
            <a:ext cx="4531138" cy="5089734"/>
          </a:xfrm>
        </p:spPr>
        <p:txBody>
          <a:bodyPr/>
          <a:lstStyle/>
          <a:p>
            <a:r>
              <a:rPr lang="en-US" dirty="0"/>
              <a:t>Jika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mengexclude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tulisan clear markings,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confirm.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19AB2-F91F-417A-A2C6-427D5C2D0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21" y="1696278"/>
            <a:ext cx="6739814" cy="39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0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6CF0-9E5E-4838-BD32-47FE6720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5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60918-28DB-4923-A8F6-0B9751E8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58" y="1238732"/>
            <a:ext cx="5081103" cy="5089734"/>
          </a:xfrm>
        </p:spPr>
        <p:txBody>
          <a:bodyPr/>
          <a:lstStyle/>
          <a:p>
            <a:r>
              <a:rPr lang="en-US" dirty="0"/>
              <a:t>Jika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mengexclude</a:t>
            </a:r>
            <a:r>
              <a:rPr lang="en-US" dirty="0"/>
              <a:t>, 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save dan </a:t>
            </a:r>
            <a:r>
              <a:rPr lang="en-US" dirty="0" err="1"/>
              <a:t>pilih</a:t>
            </a:r>
            <a:r>
              <a:rPr lang="en-US" dirty="0"/>
              <a:t> save to pdf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mendownload</a:t>
            </a:r>
            <a:r>
              <a:rPr lang="en-US" dirty="0"/>
              <a:t> </a:t>
            </a:r>
            <a:r>
              <a:rPr lang="en-US" dirty="0" err="1"/>
              <a:t>hasilnya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251BA-F091-4BB0-A4C5-D5D78235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102" y="1547191"/>
            <a:ext cx="6721533" cy="38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3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316D-D051-4F9C-ADB4-C70B4C99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AF38D-7A0C-4704-8AE1-D6EA4ED3A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Disclaimer:</a:t>
            </a:r>
          </a:p>
          <a:p>
            <a:pPr marL="50800" indent="0">
              <a:buNone/>
            </a:pPr>
            <a:r>
              <a:rPr lang="en-ID" dirty="0" err="1"/>
              <a:t>Aplikasi</a:t>
            </a:r>
            <a:r>
              <a:rPr lang="en-ID" dirty="0"/>
              <a:t> Strike plagiarism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cek</a:t>
            </a:r>
            <a:r>
              <a:rPr lang="en-ID" dirty="0"/>
              <a:t> </a:t>
            </a:r>
            <a:r>
              <a:rPr lang="en-ID" dirty="0" err="1"/>
              <a:t>kesamaan</a:t>
            </a:r>
            <a:r>
              <a:rPr lang="en-ID" dirty="0"/>
              <a:t>. 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cek</a:t>
            </a:r>
            <a:r>
              <a:rPr lang="en-ID" dirty="0"/>
              <a:t> </a:t>
            </a:r>
            <a:r>
              <a:rPr lang="en-ID" dirty="0" err="1"/>
              <a:t>kesamaan</a:t>
            </a:r>
            <a:r>
              <a:rPr lang="en-ID" dirty="0"/>
              <a:t> </a:t>
            </a:r>
            <a:r>
              <a:rPr lang="en-ID" dirty="0" err="1"/>
              <a:t>dikembalikan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yang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308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8922e53947_0_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Bagian 1</a:t>
            </a:r>
            <a:endParaRPr dirty="0"/>
          </a:p>
        </p:txBody>
      </p:sp>
      <p:sp>
        <p:nvSpPr>
          <p:cNvPr id="50" name="Google Shape;50;g28922e53947_0_9"/>
          <p:cNvSpPr txBox="1">
            <a:spLocks noGrp="1"/>
          </p:cNvSpPr>
          <p:nvPr>
            <p:ph type="body" idx="1"/>
          </p:nvPr>
        </p:nvSpPr>
        <p:spPr>
          <a:xfrm>
            <a:off x="166750" y="1238726"/>
            <a:ext cx="8274885" cy="45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https://panel.strikeplagiarism.com/#/</a:t>
            </a:r>
            <a:endParaRPr lang="en-US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Username </a:t>
            </a:r>
            <a:r>
              <a:rPr lang="en-US" dirty="0" err="1"/>
              <a:t>menggunakan</a:t>
            </a:r>
            <a:r>
              <a:rPr lang="en-US" dirty="0"/>
              <a:t> email </a:t>
            </a:r>
            <a:r>
              <a:rPr lang="en-US" dirty="0" err="1"/>
              <a:t>Fakultas</a:t>
            </a:r>
            <a:endParaRPr lang="en-US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Password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dibagikan</a:t>
            </a:r>
            <a:r>
              <a:rPr lang="en-US" dirty="0"/>
              <a:t> oleh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endParaRPr lang="en-US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D9F6A-7DBE-4240-BD38-77758BA852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90" t="12852" r="35075" b="4831"/>
          <a:stretch/>
        </p:blipFill>
        <p:spPr>
          <a:xfrm>
            <a:off x="8759268" y="1162349"/>
            <a:ext cx="2942401" cy="51476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934e10c90_0_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Bagian 2</a:t>
            </a:r>
            <a:endParaRPr dirty="0"/>
          </a:p>
        </p:txBody>
      </p:sp>
      <p:sp>
        <p:nvSpPr>
          <p:cNvPr id="57" name="Google Shape;57;g28934e10c90_0_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5478668" cy="508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en-US" dirty="0" err="1"/>
              <a:t>Pilih</a:t>
            </a:r>
            <a:r>
              <a:rPr lang="en-US" dirty="0"/>
              <a:t> click to upload file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en-US" dirty="0"/>
              <a:t>File yang </a:t>
            </a:r>
            <a:r>
              <a:rPr lang="en-US" dirty="0" err="1"/>
              <a:t>diupload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format docx dan minim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BACF3-E857-4960-8D47-341626825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895" y="1941442"/>
            <a:ext cx="6267663" cy="35449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934e10c90_0_1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Bagian 3</a:t>
            </a:r>
            <a:endParaRPr dirty="0"/>
          </a:p>
        </p:txBody>
      </p:sp>
      <p:sp>
        <p:nvSpPr>
          <p:cNvPr id="64" name="Google Shape;64;g28934e10c90_0_1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4710042" cy="46117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en-US" dirty="0" err="1"/>
              <a:t>Nyalakan</a:t>
            </a:r>
            <a:r>
              <a:rPr lang="en-US" dirty="0"/>
              <a:t> check for AI content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mengecheck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AI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en-US" dirty="0" err="1"/>
              <a:t>Untuk</a:t>
            </a:r>
            <a:r>
              <a:rPr lang="en-US" dirty="0"/>
              <a:t> add document to database without checking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dinyalakan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di data base strike,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berakibat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check </a:t>
            </a:r>
            <a:r>
              <a:rPr lang="en-US" dirty="0" err="1"/>
              <a:t>plagiasi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en-US" dirty="0"/>
              <a:t>Jika </a:t>
            </a:r>
            <a:r>
              <a:rPr lang="en-US" dirty="0" err="1"/>
              <a:t>menyalakan</a:t>
            </a:r>
            <a:r>
              <a:rPr lang="en-US" dirty="0"/>
              <a:t> check for similarities in translation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di check juga </a:t>
            </a:r>
            <a:r>
              <a:rPr lang="en-US" dirty="0" err="1"/>
              <a:t>jika</a:t>
            </a:r>
            <a:r>
              <a:rPr lang="en-US" dirty="0"/>
              <a:t> di translate </a:t>
            </a:r>
            <a:r>
              <a:rPr lang="en-US" dirty="0" err="1"/>
              <a:t>ke</a:t>
            </a:r>
            <a:r>
              <a:rPr lang="en-US" dirty="0"/>
              <a:t> Bahasa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FB1F7-2A36-43A9-A365-1960A2CFD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00702"/>
            <a:ext cx="7171788" cy="38405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934e10c90_0_24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259" dirty="0"/>
              <a:t>Bagian 3</a:t>
            </a:r>
            <a:endParaRPr sz="3259" dirty="0"/>
          </a:p>
        </p:txBody>
      </p:sp>
      <p:sp>
        <p:nvSpPr>
          <p:cNvPr id="71" name="Google Shape;71;g28934e10c90_0_24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4564268" cy="46783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/>
              <a:t>Pada </a:t>
            </a:r>
            <a:r>
              <a:rPr lang="en-US" dirty="0" err="1"/>
              <a:t>bagian</a:t>
            </a:r>
            <a:r>
              <a:rPr lang="en-US" dirty="0"/>
              <a:t> papers title </a:t>
            </a:r>
            <a:r>
              <a:rPr lang="en-US" dirty="0" err="1"/>
              <a:t>masukkan</a:t>
            </a:r>
            <a:r>
              <a:rPr lang="en-US" dirty="0"/>
              <a:t> kata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(</a:t>
            </a:r>
            <a:r>
              <a:rPr lang="en-US" dirty="0" err="1"/>
              <a:t>spasi</a:t>
            </a:r>
            <a:r>
              <a:rPr lang="en-US" dirty="0"/>
              <a:t>)</a:t>
            </a:r>
            <a:r>
              <a:rPr lang="en-US" dirty="0" err="1"/>
              <a:t>judul</a:t>
            </a:r>
            <a:r>
              <a:rPr lang="en-US" dirty="0"/>
              <a:t> 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/>
              <a:t>Pada </a:t>
            </a:r>
            <a:r>
              <a:rPr lang="en-US" dirty="0" err="1"/>
              <a:t>bagian</a:t>
            </a:r>
            <a:r>
              <a:rPr lang="en-US" dirty="0"/>
              <a:t> author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prodi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semua</a:t>
            </a:r>
            <a:endParaRPr lang="en-US" dirty="0"/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/>
              <a:t>Coordinator </a:t>
            </a:r>
            <a:r>
              <a:rPr lang="en-US" dirty="0" err="1"/>
              <a:t>isikan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perpus</a:t>
            </a:r>
            <a:r>
              <a:rPr lang="en-US" dirty="0"/>
              <a:t> yang check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/>
              <a:t>Document type </a:t>
            </a:r>
            <a:r>
              <a:rPr lang="en-US" dirty="0" err="1"/>
              <a:t>pilih</a:t>
            </a:r>
            <a:r>
              <a:rPr lang="en-US" dirty="0"/>
              <a:t> article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 err="1"/>
              <a:t>Organizaion</a:t>
            </a:r>
            <a:r>
              <a:rPr lang="en-US" dirty="0"/>
              <a:t> unit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direktorat</a:t>
            </a:r>
            <a:r>
              <a:rPr lang="en-US" dirty="0"/>
              <a:t> masing-masing.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/>
              <a:t>Setelah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add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/>
              <a:t>Dan </a:t>
            </a:r>
            <a:r>
              <a:rPr lang="en-US" dirty="0" err="1"/>
              <a:t>pilih</a:t>
            </a:r>
            <a:r>
              <a:rPr lang="en-US" dirty="0"/>
              <a:t> ok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41822-3422-47BD-B18A-33B0D0CB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026" y="1238732"/>
            <a:ext cx="7266532" cy="4199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AFB7-75A5-482C-87E4-BA5326F2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3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CA3BC-25D0-42DF-9D92-C3E0122F4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58" y="1238732"/>
            <a:ext cx="3755885" cy="4631981"/>
          </a:xfrm>
        </p:spPr>
        <p:txBody>
          <a:bodyPr>
            <a:normAutofit fontScale="55000" lnSpcReduction="20000"/>
          </a:bodyPr>
          <a:lstStyle/>
          <a:p>
            <a:pPr marL="50800" indent="0">
              <a:buNone/>
            </a:pPr>
            <a:r>
              <a:rPr lang="en-US" dirty="0"/>
              <a:t>List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prodi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author</a:t>
            </a:r>
          </a:p>
          <a:p>
            <a:pPr marL="565150" indent="-514350">
              <a:buFont typeface="+mj-lt"/>
              <a:buAutoNum type="arabicPeriod"/>
            </a:pPr>
            <a:r>
              <a:rPr lang="en-US" dirty="0" err="1"/>
              <a:t>akuntansi</a:t>
            </a:r>
            <a:endParaRPr lang="en-US" dirty="0"/>
          </a:p>
          <a:p>
            <a:pPr marL="565150" indent="-514350">
              <a:buFont typeface="+mj-lt"/>
              <a:buAutoNum type="arabicPeriod"/>
            </a:pPr>
            <a:r>
              <a:rPr lang="en-ID" dirty="0" err="1"/>
              <a:t>manajemen</a:t>
            </a:r>
            <a:endParaRPr lang="en-ID" dirty="0"/>
          </a:p>
          <a:p>
            <a:pPr marL="565150" indent="-514350">
              <a:buFont typeface="+mj-lt"/>
              <a:buAutoNum type="arabicPeriod"/>
            </a:pPr>
            <a:r>
              <a:rPr lang="en-ID" dirty="0" err="1"/>
              <a:t>ikom</a:t>
            </a:r>
            <a:endParaRPr lang="en-ID" dirty="0"/>
          </a:p>
          <a:p>
            <a:pPr marL="565150" indent="-514350">
              <a:buFont typeface="+mj-lt"/>
              <a:buAutoNum type="arabicPeriod"/>
            </a:pPr>
            <a:r>
              <a:rPr lang="en-ID" dirty="0"/>
              <a:t>ap</a:t>
            </a:r>
          </a:p>
          <a:p>
            <a:pPr marL="565150" indent="-514350">
              <a:buFont typeface="+mj-lt"/>
              <a:buAutoNum type="arabicPeriod"/>
            </a:pPr>
            <a:r>
              <a:rPr lang="en-ID" dirty="0"/>
              <a:t>mm</a:t>
            </a:r>
          </a:p>
          <a:p>
            <a:pPr marL="565150" indent="-514350">
              <a:buFont typeface="+mj-lt"/>
              <a:buAutoNum type="arabicPeriod"/>
            </a:pPr>
            <a:r>
              <a:rPr lang="en-ID" dirty="0" err="1"/>
              <a:t>bisdig</a:t>
            </a:r>
            <a:endParaRPr lang="en-ID" dirty="0"/>
          </a:p>
          <a:p>
            <a:pPr marL="565150" indent="-514350">
              <a:buFont typeface="+mj-lt"/>
              <a:buAutoNum type="arabicPeriod"/>
            </a:pPr>
            <a:r>
              <a:rPr lang="en-ID" dirty="0" err="1"/>
              <a:t>hukum</a:t>
            </a:r>
            <a:endParaRPr lang="en-ID" dirty="0"/>
          </a:p>
          <a:p>
            <a:pPr marL="565150" indent="-514350">
              <a:buFont typeface="+mj-lt"/>
              <a:buAutoNum type="arabicPeriod"/>
            </a:pPr>
            <a:r>
              <a:rPr lang="en-ID" dirty="0" err="1"/>
              <a:t>mesin</a:t>
            </a:r>
            <a:endParaRPr lang="en-ID" dirty="0"/>
          </a:p>
          <a:p>
            <a:pPr marL="565150" indent="-514350">
              <a:buFont typeface="+mj-lt"/>
              <a:buAutoNum type="arabicPeriod"/>
            </a:pPr>
            <a:r>
              <a:rPr lang="en-ID" dirty="0" err="1"/>
              <a:t>industri</a:t>
            </a:r>
            <a:endParaRPr lang="en-ID" dirty="0"/>
          </a:p>
          <a:p>
            <a:pPr marL="565150" indent="-514350">
              <a:buFont typeface="+mj-lt"/>
              <a:buAutoNum type="arabicPeriod"/>
            </a:pPr>
            <a:r>
              <a:rPr lang="en-ID" dirty="0" err="1"/>
              <a:t>Informatika</a:t>
            </a:r>
            <a:endParaRPr lang="en-ID" dirty="0"/>
          </a:p>
          <a:p>
            <a:pPr marL="565150" indent="-514350">
              <a:buFont typeface="+mj-lt"/>
              <a:buAutoNum type="arabicPeriod"/>
            </a:pPr>
            <a:r>
              <a:rPr lang="en-ID" dirty="0" err="1"/>
              <a:t>elektro</a:t>
            </a:r>
            <a:endParaRPr lang="en-ID" dirty="0"/>
          </a:p>
          <a:p>
            <a:pPr marL="565150" indent="-514350">
              <a:buFont typeface="+mj-lt"/>
              <a:buAutoNum type="arabicPeriod"/>
            </a:pPr>
            <a:r>
              <a:rPr lang="en-ID" dirty="0" err="1"/>
              <a:t>agroteknologi</a:t>
            </a:r>
            <a:endParaRPr lang="en-ID" dirty="0"/>
          </a:p>
          <a:p>
            <a:pPr marL="565150" indent="-514350">
              <a:buFont typeface="+mj-lt"/>
              <a:buAutoNum type="arabicPeriod"/>
            </a:pPr>
            <a:r>
              <a:rPr lang="en-ID" dirty="0" err="1"/>
              <a:t>thp</a:t>
            </a:r>
            <a:endParaRPr lang="en-ID" dirty="0"/>
          </a:p>
          <a:p>
            <a:pPr marL="565150" indent="-514350">
              <a:buFont typeface="+mj-lt"/>
              <a:buAutoNum type="arabicPeriod"/>
            </a:pPr>
            <a:r>
              <a:rPr lang="en-ID" dirty="0" err="1"/>
              <a:t>sipil</a:t>
            </a:r>
            <a:endParaRPr lang="en-ID" dirty="0"/>
          </a:p>
          <a:p>
            <a:pPr marL="565150" indent="-514350">
              <a:buFont typeface="+mj-lt"/>
              <a:buAutoNum type="arabicPeriod"/>
            </a:pPr>
            <a:endParaRPr lang="en-ID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6824A4-104E-4AA9-AF80-975F88827FE6}"/>
              </a:ext>
            </a:extLst>
          </p:cNvPr>
          <p:cNvSpPr txBox="1">
            <a:spLocks/>
          </p:cNvSpPr>
          <p:nvPr/>
        </p:nvSpPr>
        <p:spPr>
          <a:xfrm>
            <a:off x="3738219" y="1238732"/>
            <a:ext cx="5100981" cy="463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Font typeface="Arial"/>
              <a:buNone/>
            </a:pPr>
            <a:r>
              <a:rPr lang="en-US" dirty="0"/>
              <a:t>List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prodi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author</a:t>
            </a:r>
          </a:p>
          <a:p>
            <a:pPr marL="565150" indent="-514350">
              <a:buFont typeface="+mj-lt"/>
              <a:buAutoNum type="arabicPeriod" startAt="14"/>
            </a:pPr>
            <a:r>
              <a:rPr lang="en-US" dirty="0"/>
              <a:t>pai</a:t>
            </a:r>
          </a:p>
          <a:p>
            <a:pPr marL="565150" indent="-514350">
              <a:buFont typeface="+mj-lt"/>
              <a:buAutoNum type="arabicPeriod" startAt="14"/>
            </a:pPr>
            <a:r>
              <a:rPr lang="en-ID" dirty="0" err="1"/>
              <a:t>mpi</a:t>
            </a:r>
            <a:endParaRPr lang="en-ID" dirty="0"/>
          </a:p>
          <a:p>
            <a:pPr marL="565150" indent="-514350">
              <a:buFont typeface="+mj-lt"/>
              <a:buAutoNum type="arabicPeriod" startAt="14"/>
            </a:pPr>
            <a:r>
              <a:rPr lang="en-ID" dirty="0" err="1"/>
              <a:t>pgmi</a:t>
            </a:r>
            <a:endParaRPr lang="en-ID" dirty="0"/>
          </a:p>
          <a:p>
            <a:pPr marL="565150" indent="-514350">
              <a:buFont typeface="+mj-lt"/>
              <a:buAutoNum type="arabicPeriod" startAt="14"/>
            </a:pPr>
            <a:r>
              <a:rPr lang="en-ID" dirty="0" err="1"/>
              <a:t>pba</a:t>
            </a:r>
            <a:endParaRPr lang="en-ID" dirty="0"/>
          </a:p>
          <a:p>
            <a:pPr marL="565150" indent="-514350">
              <a:buFont typeface="+mj-lt"/>
              <a:buAutoNum type="arabicPeriod" startAt="14"/>
            </a:pPr>
            <a:r>
              <a:rPr lang="en-ID" dirty="0"/>
              <a:t>pbs</a:t>
            </a:r>
          </a:p>
          <a:p>
            <a:pPr marL="565150" indent="-514350">
              <a:buFont typeface="+mj-lt"/>
              <a:buAutoNum type="arabicPeriod" startAt="14"/>
            </a:pPr>
            <a:r>
              <a:rPr lang="en-ID" dirty="0" err="1"/>
              <a:t>paud</a:t>
            </a:r>
            <a:endParaRPr lang="en-ID" dirty="0"/>
          </a:p>
          <a:p>
            <a:pPr marL="565150" indent="-514350">
              <a:buFont typeface="+mj-lt"/>
              <a:buAutoNum type="arabicPeriod" startAt="14"/>
            </a:pPr>
            <a:r>
              <a:rPr lang="en-ID" dirty="0" err="1"/>
              <a:t>pgsd</a:t>
            </a:r>
            <a:endParaRPr lang="en-ID" dirty="0"/>
          </a:p>
          <a:p>
            <a:pPr marL="565150" indent="-514350">
              <a:buFont typeface="+mj-lt"/>
              <a:buAutoNum type="arabicPeriod" startAt="14"/>
            </a:pPr>
            <a:r>
              <a:rPr lang="en-ID" dirty="0" err="1"/>
              <a:t>pbi</a:t>
            </a:r>
            <a:endParaRPr lang="en-ID" dirty="0"/>
          </a:p>
          <a:p>
            <a:pPr marL="565150" indent="-514350">
              <a:buFont typeface="+mj-lt"/>
              <a:buAutoNum type="arabicPeriod" startAt="14"/>
            </a:pPr>
            <a:r>
              <a:rPr lang="en-ID" dirty="0"/>
              <a:t>pipa</a:t>
            </a:r>
          </a:p>
          <a:p>
            <a:pPr marL="565150" indent="-514350">
              <a:buFont typeface="+mj-lt"/>
              <a:buAutoNum type="arabicPeriod" startAt="14"/>
            </a:pPr>
            <a:r>
              <a:rPr lang="en-ID" dirty="0" err="1"/>
              <a:t>pti</a:t>
            </a:r>
            <a:endParaRPr lang="en-ID" dirty="0"/>
          </a:p>
          <a:p>
            <a:pPr marL="565150" indent="-514350">
              <a:buFont typeface="+mj-lt"/>
              <a:buAutoNum type="arabicPeriod" startAt="14"/>
            </a:pPr>
            <a:r>
              <a:rPr lang="en-ID" dirty="0" err="1"/>
              <a:t>psikologi</a:t>
            </a:r>
            <a:endParaRPr lang="en-ID" dirty="0"/>
          </a:p>
          <a:p>
            <a:pPr marL="565150" indent="-514350">
              <a:buFont typeface="+mj-lt"/>
              <a:buAutoNum type="arabicPeriod" startAt="14"/>
            </a:pPr>
            <a:endParaRPr lang="en-ID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63C25C-497E-409B-9966-2E565F1C2FE5}"/>
              </a:ext>
            </a:extLst>
          </p:cNvPr>
          <p:cNvSpPr txBox="1">
            <a:spLocks/>
          </p:cNvSpPr>
          <p:nvPr/>
        </p:nvSpPr>
        <p:spPr>
          <a:xfrm>
            <a:off x="7700619" y="1238732"/>
            <a:ext cx="5100981" cy="463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Font typeface="Arial"/>
              <a:buNone/>
            </a:pPr>
            <a:r>
              <a:rPr lang="en-US" sz="2200" dirty="0"/>
              <a:t>List </a:t>
            </a:r>
            <a:r>
              <a:rPr lang="en-US" sz="2200" dirty="0" err="1"/>
              <a:t>nama</a:t>
            </a:r>
            <a:r>
              <a:rPr lang="en-US" sz="2200" dirty="0"/>
              <a:t> </a:t>
            </a:r>
            <a:r>
              <a:rPr lang="en-US" sz="2200" dirty="0" err="1"/>
              <a:t>prodi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author</a:t>
            </a:r>
          </a:p>
          <a:p>
            <a:pPr marL="565150" indent="-514350">
              <a:buFont typeface="+mj-lt"/>
              <a:buAutoNum type="arabicPeriod" startAt="23"/>
            </a:pPr>
            <a:r>
              <a:rPr lang="en-ID" sz="2200" dirty="0" err="1"/>
              <a:t>kebidanan</a:t>
            </a:r>
            <a:endParaRPr lang="en-ID" sz="2200" dirty="0"/>
          </a:p>
          <a:p>
            <a:pPr marL="565150" indent="-514350">
              <a:buFont typeface="+mj-lt"/>
              <a:buAutoNum type="arabicPeriod" startAt="23"/>
            </a:pPr>
            <a:r>
              <a:rPr lang="en-ID" sz="2200" dirty="0" err="1"/>
              <a:t>tlm</a:t>
            </a:r>
            <a:endParaRPr lang="en-ID" sz="2200" dirty="0"/>
          </a:p>
          <a:p>
            <a:pPr marL="565150" indent="-514350">
              <a:buFont typeface="+mj-lt"/>
              <a:buAutoNum type="arabicPeriod" startAt="23"/>
            </a:pPr>
            <a:r>
              <a:rPr lang="en-ID" sz="2200" dirty="0" err="1"/>
              <a:t>fisioterapi</a:t>
            </a:r>
            <a:endParaRPr lang="en-ID" sz="2200" dirty="0"/>
          </a:p>
          <a:p>
            <a:pPr marL="565150" indent="-514350">
              <a:buFont typeface="+mj-lt"/>
              <a:buAutoNum type="arabicPeriod" startAt="23"/>
            </a:pPr>
            <a:r>
              <a:rPr lang="en-ID" sz="2200" dirty="0" err="1"/>
              <a:t>mik</a:t>
            </a:r>
            <a:endParaRPr lang="en-ID" sz="2200" dirty="0"/>
          </a:p>
          <a:p>
            <a:pPr marL="565150" indent="-514350">
              <a:buFont typeface="+mj-lt"/>
              <a:buAutoNum type="arabicPeriod" startAt="23"/>
            </a:pPr>
            <a:r>
              <a:rPr lang="en-ID" sz="2200" dirty="0" err="1"/>
              <a:t>fkg</a:t>
            </a:r>
            <a:endParaRPr lang="en-ID" sz="2200" dirty="0"/>
          </a:p>
          <a:p>
            <a:pPr marL="565150" indent="-514350">
              <a:buFont typeface="+mj-lt"/>
              <a:buAutoNum type="arabicPeriod" startAt="23"/>
            </a:pPr>
            <a:r>
              <a:rPr lang="en-ID" sz="2200"/>
              <a:t>fk</a:t>
            </a: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380763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934e10c90_0_32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Bagian 4</a:t>
            </a:r>
            <a:endParaRPr dirty="0"/>
          </a:p>
        </p:txBody>
      </p:sp>
      <p:sp>
        <p:nvSpPr>
          <p:cNvPr id="78" name="Google Shape;78;g28934e10c90_0_32"/>
          <p:cNvSpPr txBox="1">
            <a:spLocks noGrp="1"/>
          </p:cNvSpPr>
          <p:nvPr>
            <p:ph type="body" idx="1"/>
          </p:nvPr>
        </p:nvSpPr>
        <p:spPr>
          <a:xfrm>
            <a:off x="166758" y="3816626"/>
            <a:ext cx="11830800" cy="21100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Silahkan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tunggu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gambar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pembesar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berputar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berubah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pengecheckan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melihat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pengecheckkan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tiga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sebelah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full report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mendownload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download full report in pdf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! Merah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lingkaran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berarti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kemungkinan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menurunkan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plagiarism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39266-DF62-47E6-AB4A-9F81D34D8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32" y="1424260"/>
            <a:ext cx="6048511" cy="2292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CC1584-95BB-46EF-988A-EE1F3C9BD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363" y="1424260"/>
            <a:ext cx="5795505" cy="14315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934e10c90_0_47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Bagian 5</a:t>
            </a:r>
            <a:endParaRPr dirty="0"/>
          </a:p>
        </p:txBody>
      </p:sp>
      <p:sp>
        <p:nvSpPr>
          <p:cNvPr id="85" name="Google Shape;85;g28934e10c90_0_47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4816059" cy="5077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Hasil similarity </a:t>
            </a:r>
            <a:r>
              <a:rPr lang="en-US" dirty="0" err="1"/>
              <a:t>ditunjukkan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SC1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Hasil </a:t>
            </a:r>
            <a:r>
              <a:rPr lang="en-US" dirty="0" err="1"/>
              <a:t>pengecheckkan</a:t>
            </a:r>
            <a:r>
              <a:rPr lang="en-US" dirty="0"/>
              <a:t> AI </a:t>
            </a:r>
            <a:r>
              <a:rPr lang="en-US" dirty="0" err="1"/>
              <a:t>ditunjukkan</a:t>
            </a:r>
            <a:r>
              <a:rPr lang="en-US" dirty="0"/>
              <a:t> pada AI probability coefficient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plagiarism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pada characters from another alphabet </a:t>
            </a:r>
            <a:r>
              <a:rPr lang="en-US" dirty="0" err="1"/>
              <a:t>dampai</a:t>
            </a:r>
            <a:r>
              <a:rPr lang="en-US" dirty="0"/>
              <a:t> paraphrases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197D4-790C-4B12-9357-42CE9D8AC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221" y="1238732"/>
            <a:ext cx="6850253" cy="39491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86CA-93F5-4094-A9D1-5F526D9B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5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3736B-F9D1-4E18-9686-7165C81F3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59" y="1238732"/>
            <a:ext cx="4908824" cy="4737998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pengecheckkan</a:t>
            </a:r>
            <a:r>
              <a:rPr lang="en-US" dirty="0"/>
              <a:t> AI,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oleh AI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.</a:t>
            </a:r>
          </a:p>
          <a:p>
            <a:r>
              <a:rPr lang="en-US" dirty="0" err="1"/>
              <a:t>Pengecheckkan</a:t>
            </a:r>
            <a:r>
              <a:rPr lang="en-US" dirty="0"/>
              <a:t> AI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kuota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kuota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pengecheckan</a:t>
            </a:r>
            <a:r>
              <a:rPr lang="en-US" dirty="0"/>
              <a:t> AI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ED92C-518E-4597-829F-7C778145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920" y="1391477"/>
            <a:ext cx="6672715" cy="38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2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437</Words>
  <Application>Microsoft Office PowerPoint</Application>
  <PresentationFormat>Widescreen</PresentationFormat>
  <Paragraphs>85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Century Gothic</vt:lpstr>
      <vt:lpstr>Exo</vt:lpstr>
      <vt:lpstr>Office Theme</vt:lpstr>
      <vt:lpstr>Tutorial Penggunaan Aplikasi StrikePlagiarism untuk dosen</vt:lpstr>
      <vt:lpstr>Bagian 1</vt:lpstr>
      <vt:lpstr>Bagian 2</vt:lpstr>
      <vt:lpstr>Bagian 3</vt:lpstr>
      <vt:lpstr>Bagian 3</vt:lpstr>
      <vt:lpstr>Bagian 3</vt:lpstr>
      <vt:lpstr>Bagian 4</vt:lpstr>
      <vt:lpstr>Bagian 5</vt:lpstr>
      <vt:lpstr>Bagian 5</vt:lpstr>
      <vt:lpstr>Bagian 5</vt:lpstr>
      <vt:lpstr>Bagian 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Penggunaan Aplikasi StrikePlagiarism</dc:title>
  <dc:creator>Umsida</dc:creator>
  <cp:lastModifiedBy>Surface Laptop2</cp:lastModifiedBy>
  <cp:revision>19</cp:revision>
  <dcterms:created xsi:type="dcterms:W3CDTF">2020-02-15T07:43:00Z</dcterms:created>
  <dcterms:modified xsi:type="dcterms:W3CDTF">2024-10-04T09:35:34Z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